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 id="214748368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Lst>
  <p:sldSz cy="5143500" cx="9144000"/>
  <p:notesSz cx="6858000" cy="9144000"/>
  <p:embeddedFontLst>
    <p:embeddedFont>
      <p:font typeface="Roboto"/>
      <p:regular r:id="rId121"/>
      <p:bold r:id="rId122"/>
      <p:italic r:id="rId123"/>
      <p:boldItalic r:id="rId124"/>
    </p:embeddedFont>
    <p:embeddedFont>
      <p:font typeface="Proxima Nova"/>
      <p:regular r:id="rId125"/>
      <p:bold r:id="rId126"/>
      <p:italic r:id="rId127"/>
      <p:boldItalic r:id="rId128"/>
    </p:embeddedFont>
    <p:embeddedFont>
      <p:font typeface="Hind SemiBold"/>
      <p:regular r:id="rId129"/>
      <p:bold r:id="rId130"/>
    </p:embeddedFont>
    <p:embeddedFont>
      <p:font typeface="Hind"/>
      <p:regular r:id="rId131"/>
      <p:bold r:id="rId132"/>
    </p:embeddedFont>
    <p:embeddedFont>
      <p:font typeface="Helvetica Neue"/>
      <p:regular r:id="rId133"/>
      <p:bold r:id="rId134"/>
      <p:italic r:id="rId135"/>
      <p:boldItalic r:id="rId136"/>
    </p:embeddedFont>
    <p:embeddedFont>
      <p:font typeface="Helvetica Neue Light"/>
      <p:regular r:id="rId137"/>
      <p:bold r:id="rId138"/>
      <p:italic r:id="rId139"/>
      <p:boldItalic r:id="rId1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aura Dabbis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D4EC6C-773B-4D97-8AB8-080AE121B2B5}">
  <a:tblStyle styleId="{67D4EC6C-773B-4D97-8AB8-080AE121B2B5}" styleName="Table_0">
    <a:wholeTbl>
      <a:tcTxStyle b="off" i="off">
        <a:font>
          <a:latin typeface="Helvetica Light"/>
          <a:ea typeface="Helvetica Light"/>
          <a:cs typeface="Helvetica Light"/>
        </a:font>
        <a:srgbClr val="FFFFFF"/>
      </a:tcTxStyle>
      <a:tcStyle>
        <a:tcBdr>
          <a:left>
            <a:ln cap="flat" cmpd="sng" w="12700">
              <a:solidFill>
                <a:srgbClr val="CBCBCB"/>
              </a:solidFill>
              <a:prstDash val="solid"/>
              <a:round/>
              <a:headEnd len="sm" w="sm" type="none"/>
              <a:tailEnd len="sm" w="sm" type="none"/>
            </a:ln>
          </a:left>
          <a:right>
            <a:ln cap="flat" cmpd="sng" w="12700">
              <a:solidFill>
                <a:srgbClr val="CBCBCB"/>
              </a:solidFill>
              <a:prstDash val="solid"/>
              <a:round/>
              <a:headEnd len="sm" w="sm" type="none"/>
              <a:tailEnd len="sm" w="sm" type="none"/>
            </a:ln>
          </a:right>
          <a:top>
            <a:ln cap="flat" cmpd="sng" w="12700">
              <a:solidFill>
                <a:srgbClr val="CBCBCB"/>
              </a:solidFill>
              <a:prstDash val="solid"/>
              <a:round/>
              <a:headEnd len="sm" w="sm" type="none"/>
              <a:tailEnd len="sm" w="sm" type="none"/>
            </a:ln>
          </a:top>
          <a:bottom>
            <a:ln cap="flat" cmpd="sng" w="12700">
              <a:solidFill>
                <a:srgbClr val="CBCBCB"/>
              </a:solidFill>
              <a:prstDash val="solid"/>
              <a:round/>
              <a:headEnd len="sm" w="sm" type="none"/>
              <a:tailEnd len="sm" w="sm" type="none"/>
            </a:ln>
          </a:bottom>
          <a:insideH>
            <a:ln cap="flat" cmpd="sng" w="12700">
              <a:solidFill>
                <a:srgbClr val="CBCBCB"/>
              </a:solidFill>
              <a:prstDash val="solid"/>
              <a:round/>
              <a:headEnd len="sm" w="sm" type="none"/>
              <a:tailEnd len="sm" w="sm" type="none"/>
            </a:ln>
          </a:insideH>
          <a:insideV>
            <a:ln cap="flat" cmpd="sng" w="12700">
              <a:solidFill>
                <a:srgbClr val="CBCBCB"/>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87CED4">
              <a:alpha val="20000"/>
            </a:srgbClr>
          </a:solidFill>
        </a:fill>
      </a:tcStyle>
    </a:band2H>
    <a:band1V>
      <a:tcTxStyle/>
    </a:band1V>
    <a:band2V>
      <a:tcTxStyle/>
    </a:band2V>
    <a:lastCol>
      <a:tcTxStyle/>
    </a:lastCol>
    <a:firstCol>
      <a:tcTxStyle b="off" i="off">
        <a:font>
          <a:latin typeface="Helvetica Light"/>
          <a:ea typeface="Helvetica Light"/>
          <a:cs typeface="Helvetica Light"/>
        </a:font>
        <a:srgbClr val="FFFFFF"/>
      </a:tcTxStyle>
      <a:tcStyle>
        <a:tcBdr>
          <a:left>
            <a:ln cap="flat" cmpd="sng" w="12700">
              <a:solidFill>
                <a:srgbClr val="CBCBCB"/>
              </a:solidFill>
              <a:prstDash val="solid"/>
              <a:round/>
              <a:headEnd len="sm" w="sm" type="none"/>
              <a:tailEnd len="sm" w="sm" type="none"/>
            </a:ln>
          </a:left>
          <a:right>
            <a:ln cap="flat" cmpd="sng" w="12700">
              <a:solidFill>
                <a:srgbClr val="CBCBCB"/>
              </a:solidFill>
              <a:prstDash val="solid"/>
              <a:round/>
              <a:headEnd len="sm" w="sm" type="none"/>
              <a:tailEnd len="sm" w="sm" type="none"/>
            </a:ln>
          </a:right>
          <a:top>
            <a:ln cap="flat" cmpd="sng" w="12700">
              <a:solidFill>
                <a:srgbClr val="CBCBCB"/>
              </a:solidFill>
              <a:prstDash val="solid"/>
              <a:round/>
              <a:headEnd len="sm" w="sm" type="none"/>
              <a:tailEnd len="sm" w="sm" type="none"/>
            </a:ln>
          </a:top>
          <a:bottom>
            <a:ln cap="flat" cmpd="sng" w="12700">
              <a:solidFill>
                <a:srgbClr val="CBCBCB"/>
              </a:solidFill>
              <a:prstDash val="solid"/>
              <a:round/>
              <a:headEnd len="sm" w="sm" type="none"/>
              <a:tailEnd len="sm" w="sm" type="none"/>
            </a:ln>
          </a:bottom>
          <a:insideH>
            <a:ln cap="flat" cmpd="sng" w="12700">
              <a:solidFill>
                <a:srgbClr val="CBCBCB"/>
              </a:solidFill>
              <a:prstDash val="solid"/>
              <a:round/>
              <a:headEnd len="sm" w="sm" type="none"/>
              <a:tailEnd len="sm" w="sm" type="none"/>
            </a:ln>
          </a:insideH>
          <a:insideV>
            <a:ln cap="flat" cmpd="sng" w="12700">
              <a:solidFill>
                <a:srgbClr val="CBCBCB"/>
              </a:solidFill>
              <a:prstDash val="solid"/>
              <a:round/>
              <a:headEnd len="sm" w="sm" type="none"/>
              <a:tailEnd len="sm" w="sm" type="none"/>
            </a:ln>
          </a:insideV>
        </a:tcBdr>
        <a:fill>
          <a:solidFill>
            <a:srgbClr val="398CCE"/>
          </a:solidFill>
        </a:fill>
      </a:tcStyle>
    </a:firstCol>
    <a:lastRow>
      <a:tcTxStyle b="off" i="off">
        <a:font>
          <a:latin typeface="Helvetica Light"/>
          <a:ea typeface="Helvetica Light"/>
          <a:cs typeface="Helvetica Light"/>
        </a:font>
        <a:srgbClr val="FFFFFF"/>
      </a:tcTxStyle>
      <a:tcStyle>
        <a:tcBdr>
          <a:left>
            <a:ln cap="flat" cmpd="sng" w="12700">
              <a:solidFill>
                <a:srgbClr val="CBCBCB"/>
              </a:solidFill>
              <a:prstDash val="solid"/>
              <a:round/>
              <a:headEnd len="sm" w="sm" type="none"/>
              <a:tailEnd len="sm" w="sm" type="none"/>
            </a:ln>
          </a:left>
          <a:right>
            <a:ln cap="flat" cmpd="sng" w="12700">
              <a:solidFill>
                <a:srgbClr val="CBCBCB"/>
              </a:solidFill>
              <a:prstDash val="solid"/>
              <a:round/>
              <a:headEnd len="sm" w="sm" type="none"/>
              <a:tailEnd len="sm" w="sm" type="none"/>
            </a:ln>
          </a:right>
          <a:top>
            <a:ln cap="flat" cmpd="sng" w="25400">
              <a:solidFill>
                <a:srgbClr val="CBCBCB"/>
              </a:solidFill>
              <a:prstDash val="solid"/>
              <a:round/>
              <a:headEnd len="sm" w="sm" type="none"/>
              <a:tailEnd len="sm" w="sm" type="none"/>
            </a:ln>
          </a:top>
          <a:bottom>
            <a:ln cap="flat" cmpd="sng" w="12700">
              <a:solidFill>
                <a:srgbClr val="CBCBCB"/>
              </a:solidFill>
              <a:prstDash val="solid"/>
              <a:round/>
              <a:headEnd len="sm" w="sm" type="none"/>
              <a:tailEnd len="sm" w="sm" type="none"/>
            </a:ln>
          </a:bottom>
          <a:insideH>
            <a:ln cap="flat" cmpd="sng" w="12700">
              <a:solidFill>
                <a:srgbClr val="CBCBCB"/>
              </a:solidFill>
              <a:prstDash val="solid"/>
              <a:round/>
              <a:headEnd len="sm" w="sm" type="none"/>
              <a:tailEnd len="sm" w="sm" type="none"/>
            </a:ln>
          </a:insideH>
          <a:insideV>
            <a:ln cap="flat" cmpd="sng" w="12700">
              <a:solidFill>
                <a:srgbClr val="CBCBCB"/>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ff" i="off">
        <a:font>
          <a:latin typeface="Helvetica Light"/>
          <a:ea typeface="Helvetica Light"/>
          <a:cs typeface="Helvetica Light"/>
        </a:font>
        <a:srgbClr val="FFFFFF"/>
      </a:tcTxStyle>
      <a:tcStyle>
        <a:tcBdr>
          <a:left>
            <a:ln cap="flat" cmpd="sng" w="12700">
              <a:solidFill>
                <a:srgbClr val="CBCBCB"/>
              </a:solidFill>
              <a:prstDash val="solid"/>
              <a:round/>
              <a:headEnd len="sm" w="sm" type="none"/>
              <a:tailEnd len="sm" w="sm" type="none"/>
            </a:ln>
          </a:left>
          <a:right>
            <a:ln cap="flat" cmpd="sng" w="12700">
              <a:solidFill>
                <a:srgbClr val="CBCBCB"/>
              </a:solidFill>
              <a:prstDash val="solid"/>
              <a:round/>
              <a:headEnd len="sm" w="sm" type="none"/>
              <a:tailEnd len="sm" w="sm" type="none"/>
            </a:ln>
          </a:right>
          <a:top>
            <a:ln cap="flat" cmpd="sng" w="12700">
              <a:solidFill>
                <a:srgbClr val="CBCBCB"/>
              </a:solidFill>
              <a:prstDash val="solid"/>
              <a:round/>
              <a:headEnd len="sm" w="sm" type="none"/>
              <a:tailEnd len="sm" w="sm" type="none"/>
            </a:ln>
          </a:top>
          <a:bottom>
            <a:ln cap="flat" cmpd="sng" w="12700">
              <a:solidFill>
                <a:srgbClr val="CBCBCB"/>
              </a:solidFill>
              <a:prstDash val="solid"/>
              <a:round/>
              <a:headEnd len="sm" w="sm" type="none"/>
              <a:tailEnd len="sm" w="sm" type="none"/>
            </a:ln>
          </a:bottom>
          <a:insideH>
            <a:ln cap="flat" cmpd="sng" w="12700">
              <a:solidFill>
                <a:srgbClr val="CBCBCB"/>
              </a:solidFill>
              <a:prstDash val="solid"/>
              <a:round/>
              <a:headEnd len="sm" w="sm" type="none"/>
              <a:tailEnd len="sm" w="sm" type="none"/>
            </a:ln>
          </a:insideH>
          <a:insideV>
            <a:ln cap="flat" cmpd="sng" w="12700">
              <a:solidFill>
                <a:srgbClr val="CBCBCB"/>
              </a:solidFill>
              <a:prstDash val="solid"/>
              <a:round/>
              <a:headEnd len="sm" w="sm" type="none"/>
              <a:tailEnd len="sm" w="sm" type="none"/>
            </a:ln>
          </a:insideV>
        </a:tcBdr>
        <a:fill>
          <a:solidFill>
            <a:srgbClr val="0365C0"/>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HindSemiBold-regular.fntdata"/><Relationship Id="rId128" Type="http://schemas.openxmlformats.org/officeDocument/2006/relationships/font" Target="fonts/ProximaNova-boldItalic.fntdata"/><Relationship Id="rId127" Type="http://schemas.openxmlformats.org/officeDocument/2006/relationships/font" Target="fonts/ProximaNova-italic.fntdata"/><Relationship Id="rId126" Type="http://schemas.openxmlformats.org/officeDocument/2006/relationships/font" Target="fonts/ProximaNova-bold.fntdata"/><Relationship Id="rId26" Type="http://schemas.openxmlformats.org/officeDocument/2006/relationships/slide" Target="slides/slide18.xml"/><Relationship Id="rId121" Type="http://schemas.openxmlformats.org/officeDocument/2006/relationships/font" Target="fonts/Roboto-regular.fntdata"/><Relationship Id="rId25" Type="http://schemas.openxmlformats.org/officeDocument/2006/relationships/slide" Target="slides/slide17.xml"/><Relationship Id="rId120" Type="http://schemas.openxmlformats.org/officeDocument/2006/relationships/slide" Target="slides/slide112.xml"/><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ProximaNova-regular.fntdata"/><Relationship Id="rId29" Type="http://schemas.openxmlformats.org/officeDocument/2006/relationships/slide" Target="slides/slide21.xml"/><Relationship Id="rId124" Type="http://schemas.openxmlformats.org/officeDocument/2006/relationships/font" Target="fonts/Roboto-boldItalic.fntdata"/><Relationship Id="rId123" Type="http://schemas.openxmlformats.org/officeDocument/2006/relationships/font" Target="fonts/Roboto-italic.fntdata"/><Relationship Id="rId122" Type="http://schemas.openxmlformats.org/officeDocument/2006/relationships/font" Target="fonts/Roboto-bold.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9" Type="http://schemas.openxmlformats.org/officeDocument/2006/relationships/slide" Target="slides/slide111.xml"/><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slide" Target="slides/slide106.xml"/><Relationship Id="rId18" Type="http://schemas.openxmlformats.org/officeDocument/2006/relationships/slide" Target="slides/slide10.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140" Type="http://schemas.openxmlformats.org/officeDocument/2006/relationships/font" Target="fonts/HelveticaNeue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9" Type="http://schemas.openxmlformats.org/officeDocument/2006/relationships/font" Target="fonts/HelveticaNeueLight-italic.fntdata"/><Relationship Id="rId138" Type="http://schemas.openxmlformats.org/officeDocument/2006/relationships/font" Target="fonts/HelveticaNeueLight-bold.fntdata"/><Relationship Id="rId137" Type="http://schemas.openxmlformats.org/officeDocument/2006/relationships/font" Target="fonts/HelveticaNeueLight-regular.fntdata"/><Relationship Id="rId132" Type="http://schemas.openxmlformats.org/officeDocument/2006/relationships/font" Target="fonts/Hind-bold.fntdata"/><Relationship Id="rId131" Type="http://schemas.openxmlformats.org/officeDocument/2006/relationships/font" Target="fonts/Hind-regular.fntdata"/><Relationship Id="rId130" Type="http://schemas.openxmlformats.org/officeDocument/2006/relationships/font" Target="fonts/HindSemiBold-bold.fntdata"/><Relationship Id="rId136" Type="http://schemas.openxmlformats.org/officeDocument/2006/relationships/font" Target="fonts/HelveticaNeue-boldItalic.fntdata"/><Relationship Id="rId135" Type="http://schemas.openxmlformats.org/officeDocument/2006/relationships/font" Target="fonts/HelveticaNeue-italic.fntdata"/><Relationship Id="rId134" Type="http://schemas.openxmlformats.org/officeDocument/2006/relationships/font" Target="fonts/HelveticaNeue-bold.fntdata"/><Relationship Id="rId133" Type="http://schemas.openxmlformats.org/officeDocument/2006/relationships/font" Target="fonts/HelveticaNeue-regular.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10-17T23:16:24.439">
    <p:pos x="6000" y="0"/>
    <p:text>+huilianq@andrew.cmu.edu You can insert your slides here or just switch to the PPT at this point...
_Assigned to Huilian Qiu_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ourcediversity.org/" TargetMode="External"/><Relationship Id="rId3" Type="http://schemas.openxmlformats.org/officeDocument/2006/relationships/hyperlink" Target="https://github.com/chaoss/wg-diversity-inclus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ourcediversity.org/" TargetMode="External"/><Relationship Id="rId3" Type="http://schemas.openxmlformats.org/officeDocument/2006/relationships/hyperlink" Target="https://github.com/chaoss/wg-diversity-inclusio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ourcediversity.org/" TargetMode="External"/><Relationship Id="rId3" Type="http://schemas.openxmlformats.org/officeDocument/2006/relationships/hyperlink" Target="https://github.com/chaoss/wg-diversity-inclusion"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596900" rtl="0" algn="l">
              <a:lnSpc>
                <a:spcPct val="115000"/>
              </a:lnSpc>
              <a:spcBef>
                <a:spcPts val="1000"/>
              </a:spcBef>
              <a:spcAft>
                <a:spcPts val="0"/>
              </a:spcAft>
              <a:buClr>
                <a:srgbClr val="222222"/>
              </a:buClr>
              <a:buSzPts val="1100"/>
              <a:buChar char="●"/>
            </a:pPr>
            <a:r>
              <a:rPr lang="en">
                <a:solidFill>
                  <a:srgbClr val="222222"/>
                </a:solidFill>
              </a:rPr>
              <a:t>What are your research questions? </a:t>
            </a:r>
            <a:endParaRPr>
              <a:solidFill>
                <a:srgbClr val="222222"/>
              </a:solidFill>
            </a:endParaRPr>
          </a:p>
          <a:p>
            <a:pPr indent="-298450" lvl="0" marL="596900" rtl="0" algn="l">
              <a:lnSpc>
                <a:spcPct val="115000"/>
              </a:lnSpc>
              <a:spcBef>
                <a:spcPts val="0"/>
              </a:spcBef>
              <a:spcAft>
                <a:spcPts val="0"/>
              </a:spcAft>
              <a:buClr>
                <a:srgbClr val="222222"/>
              </a:buClr>
              <a:buSzPts val="1100"/>
              <a:buChar char="●"/>
            </a:pPr>
            <a:r>
              <a:rPr lang="en">
                <a:solidFill>
                  <a:srgbClr val="222222"/>
                </a:solidFill>
              </a:rPr>
              <a:t>What is your research design? </a:t>
            </a:r>
            <a:endParaRPr>
              <a:solidFill>
                <a:srgbClr val="222222"/>
              </a:solidFill>
            </a:endParaRPr>
          </a:p>
          <a:p>
            <a:pPr indent="-298450" lvl="0" marL="596900" rtl="0" algn="l">
              <a:lnSpc>
                <a:spcPct val="115000"/>
              </a:lnSpc>
              <a:spcBef>
                <a:spcPts val="0"/>
              </a:spcBef>
              <a:spcAft>
                <a:spcPts val="0"/>
              </a:spcAft>
              <a:buClr>
                <a:srgbClr val="222222"/>
              </a:buClr>
              <a:buSzPts val="1100"/>
              <a:buChar char="●"/>
            </a:pPr>
            <a:r>
              <a:rPr lang="en">
                <a:solidFill>
                  <a:srgbClr val="222222"/>
                </a:solidFill>
              </a:rPr>
              <a:t>What kind of impact do you see your work having? </a:t>
            </a:r>
            <a:endParaRPr>
              <a:solidFill>
                <a:srgbClr val="222222"/>
              </a:solidFill>
            </a:endParaRPr>
          </a:p>
          <a:p>
            <a:pPr indent="-298450" lvl="0" marL="596900" rtl="0" algn="l">
              <a:lnSpc>
                <a:spcPct val="115000"/>
              </a:lnSpc>
              <a:spcBef>
                <a:spcPts val="0"/>
              </a:spcBef>
              <a:spcAft>
                <a:spcPts val="0"/>
              </a:spcAft>
              <a:buClr>
                <a:srgbClr val="222222"/>
              </a:buClr>
              <a:buSzPts val="1100"/>
              <a:buChar char="●"/>
            </a:pPr>
            <a:r>
              <a:rPr lang="en">
                <a:solidFill>
                  <a:srgbClr val="222222"/>
                </a:solidFill>
              </a:rPr>
              <a:t>What would help your project to be more impactful? What do you need to successfully complete your research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3e7592b8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3e7592b8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63f2da2d7b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3" name="Google Shape;1433;g63f2da2d7b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63f2da2d7b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9" name="Google Shape;1439;g63f2da2d7b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63f2da2d7b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9" name="Google Shape;1449;g63f2da2d7b_1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63f2da2d7b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7" name="Google Shape;1457;g63f2da2d7b_1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63f2da2d7b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3" name="Google Shape;1463;g63f2da2d7b_1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63f2da2d7b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0" name="Google Shape;1470;g63f2da2d7b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63f2da2d7b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6" name="Google Shape;1476;g63f2da2d7b_1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63f2da2d7b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2" name="Google Shape;1482;g63f2da2d7b_1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63f2da2d7b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8" name="Google Shape;1488;g63f2da2d7b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63f2da2d7b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4" name="Google Shape;1494;g63f2da2d7b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3e7592b8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3e7592b8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63f2da2d7b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9" name="Google Shape;1499;g63f2da2d7b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63f2da2d7b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5" name="Google Shape;1505;g63f2da2d7b_1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63f2da2d7b_1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1" name="Google Shape;1511;g63f2da2d7b_1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63e7592b8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3e7592b8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Although there is some research on barriers to contribution for women and the potential for bias….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It is relatively unknown how underrepresented newcomers, particularly women, become integrated as full members into open-source communities, and why this happens so rarely.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Our recent work suggests that certain social network structures in open-source are crucial for success. So we are interested in understanding how social network structures influence participation.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a:t>Men more embedded with higher number of connections meaning more access to information and resources</a:t>
            </a:r>
            <a:br>
              <a:rPr lang="en"/>
            </a:br>
            <a:r>
              <a:rPr lang="en"/>
              <a:t>Women more peripheral with less direct ties meaning less visibility and access to information</a:t>
            </a: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63e7592b8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3e7592b8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Our research has the potential majorly enhance workforce development. Participation in open source software is increasingly important for obtaining employment in technical fields.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This means we could potentially</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Increase employment options for women</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Double available tech workforce</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Enhance HR for sustaining digital infrastructures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Participation in open source software is increasingly important for obtaining employment in technical fields.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Finding ways to make open source communities more welcoming to women could potentially </a:t>
            </a:r>
            <a:r>
              <a:rPr b="1" lang="en" sz="1200">
                <a:latin typeface="Calibri"/>
                <a:ea typeface="Calibri"/>
                <a:cs typeface="Calibri"/>
                <a:sym typeface="Calibri"/>
              </a:rPr>
              <a:t>nearly double the available workforce</a:t>
            </a:r>
            <a:r>
              <a:rPr lang="en" sz="1200">
                <a:latin typeface="Calibri"/>
                <a:ea typeface="Calibri"/>
                <a:cs typeface="Calibri"/>
                <a:sym typeface="Calibri"/>
              </a:rPr>
              <a:t>, with major benefits both to industry, where technical talent is in short supply, and to society by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greatly enhancing our ability to provide human resources necessary for sustaining our digital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u="sng">
                <a:solidFill>
                  <a:schemeClr val="accent5"/>
                </a:solidFill>
                <a:hlinkClick r:id="rId2">
                  <a:extLst>
                    <a:ext uri="{A12FA001-AC4F-418D-AE19-62706E023703}">
                      <ahyp:hlinkClr val="tx"/>
                    </a:ext>
                  </a:extLst>
                </a:hlinkClick>
              </a:rPr>
              <a:t>https://opensourcediversity.org/</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u="sng">
                <a:solidFill>
                  <a:schemeClr val="hlink"/>
                </a:solidFill>
                <a:latin typeface="Calibri"/>
                <a:ea typeface="Calibri"/>
                <a:cs typeface="Calibri"/>
                <a:sym typeface="Calibri"/>
                <a:hlinkClick r:id="rId3"/>
              </a:rPr>
              <a:t>https://github.com/chaoss/wg-diversity-inclusion</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3e7592b86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3e7592b86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Our research has the potential majorly enhance workforce development. Participation in open source software is increasingly important for obtaining employment in technical fields.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This means we could potentially</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Increase employment options for women</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Double available tech workforce</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Enhance HR for sustaining digital infrastructures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Participation in open source software is increasingly important for obtaining employment in technical fields.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Finding ways to make open source communities more welcoming to women could potentially </a:t>
            </a:r>
            <a:r>
              <a:rPr b="1" lang="en" sz="1200">
                <a:latin typeface="Calibri"/>
                <a:ea typeface="Calibri"/>
                <a:cs typeface="Calibri"/>
                <a:sym typeface="Calibri"/>
              </a:rPr>
              <a:t>nearly double the available workforce</a:t>
            </a:r>
            <a:r>
              <a:rPr lang="en" sz="1200">
                <a:latin typeface="Calibri"/>
                <a:ea typeface="Calibri"/>
                <a:cs typeface="Calibri"/>
                <a:sym typeface="Calibri"/>
              </a:rPr>
              <a:t>, with major benefits both to industry, where technical talent is in short supply, and to society by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greatly enhancing our ability to provide human resources necessary for sustaining our digital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u="sng">
                <a:solidFill>
                  <a:schemeClr val="accent5"/>
                </a:solidFill>
                <a:hlinkClick r:id="rId2">
                  <a:extLst>
                    <a:ext uri="{A12FA001-AC4F-418D-AE19-62706E023703}">
                      <ahyp:hlinkClr val="tx"/>
                    </a:ext>
                  </a:extLst>
                </a:hlinkClick>
              </a:rPr>
              <a:t>https://opensourcediversity.org/</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u="sng">
                <a:solidFill>
                  <a:schemeClr val="hlink"/>
                </a:solidFill>
                <a:latin typeface="Calibri"/>
                <a:ea typeface="Calibri"/>
                <a:cs typeface="Calibri"/>
                <a:sym typeface="Calibri"/>
                <a:hlinkClick r:id="rId3"/>
              </a:rPr>
              <a:t>https://github.com/chaoss/wg-diversity-inclusion</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63e7592b8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3e7592b8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63e7592b8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3e7592b8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greater creativity and performance in teams, greater earnings (sales, revenue, profit) in organizations, and higher productivity in open-source projects. 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3e7592b86_0_1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3e7592b86_0_1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63e7592b86_0_3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63e7592b86_0_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63e7592b86_0_3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63e7592b86_0_3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3e7592b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3e7592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63e7592b86_0_4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63e7592b86_0_4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63e7592b86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3e7592b86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63e7592b86_0_5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63e7592b86_0_5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63e7592b86_0_6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63e7592b86_0_6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63e7592b86_0_6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63e7592b86_0_6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63e7592b86_0_6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63e7592b86_0_6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63e7592b86_0_1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63e7592b86_0_1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63f2da2d7b_4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63f2da2d7b_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63f2da2d7b_4_1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63f2da2d7b_4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63f2da2d7b_4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63f2da2d7b_4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3e7592b86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3e7592b8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Expertise in online social behavior, collaboration in open source, and large scale data analysis</a:t>
            </a:r>
            <a:br>
              <a:rPr lang="en"/>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63e7592b86_0_7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63e7592b86_0_7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63e7592b86_0_7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63e7592b86_0_7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63e7592b86_0_7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63e7592b86_0_7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63e7592b86_0_7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63e7592b86_0_7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63e7592b86_0_7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63e7592b86_0_7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63e7592b86_0_8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3" name="Google Shape;733;g63e7592b86_0_8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latin typeface="Calibri"/>
                <a:ea typeface="Calibri"/>
                <a:cs typeface="Calibri"/>
                <a:sym typeface="Calibri"/>
              </a:rPr>
              <a:t>On GitHub, women are a minority: less than 10% of all contributors. If we break down the previous survival curve by gender (this was a balanced sample, I’ll talk about how we inferred gender later), we can see that women are dropping out earlier than men. (click) For example, after 12 months, around 70% men are still contributing but only around 60% women.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624764c28e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624764c28e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624764c28e_0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624764c28e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624764c28e_0_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624764c28e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624764c2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624764c2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3e7592b8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3e7592b8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greater creativity and performance in teams, greater earnings (sales, revenue, profit) in organizations, and higher productivity in open-source projects. 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63e7592b86_0_8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63e7592b86_0_8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63e7592b86_0_8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63e7592b86_0_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63e7592b86_0_8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63e7592b86_0_8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63e7592b86_0_8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g63e7592b86_0_8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63e7592b86_0_8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g63e7592b86_0_8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63e7592b86_0_8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63e7592b86_0_8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63f2da2d7b_4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63f2da2d7b_4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63e7592b86_0_10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 at history on these projects and apply statistics to reason about what happened and test cause and effect hypothesis </a:t>
            </a:r>
            <a:endParaRPr/>
          </a:p>
          <a:p>
            <a:pPr indent="-317500" lvl="0" marL="457200" rtl="0" algn="l">
              <a:spcBef>
                <a:spcPts val="0"/>
              </a:spcBef>
              <a:spcAft>
                <a:spcPts val="0"/>
              </a:spcAft>
              <a:buSzPts val="1400"/>
              <a:buChar char="●"/>
            </a:pPr>
            <a:r>
              <a:rPr lang="en"/>
              <a:t>What Git is, version control history, etc. </a:t>
            </a:r>
            <a:endParaRPr/>
          </a:p>
          <a:p>
            <a:pPr indent="0" lvl="0" marL="0" rtl="0" algn="l">
              <a:spcBef>
                <a:spcPts val="0"/>
              </a:spcBef>
              <a:spcAft>
                <a:spcPts val="0"/>
              </a:spcAft>
              <a:buNone/>
            </a:pPr>
            <a:r>
              <a:t/>
            </a:r>
            <a:endParaRPr/>
          </a:p>
        </p:txBody>
      </p:sp>
      <p:sp>
        <p:nvSpPr>
          <p:cNvPr id="861" name="Google Shape;861;g63e7592b86_0_10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63e7592b86_0_10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63e7592b86_0_10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63e7592b86_0_10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Calibri"/>
                <a:ea typeface="Calibri"/>
                <a:cs typeface="Calibri"/>
                <a:sym typeface="Calibri"/>
              </a:rPr>
              <a:t>To understand contributors’ sustained participation, we dug deep into the social science literature and found the social capital theory.</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Social capital is the set of benefits that people can gain from their social connections.</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There are two types of social capital from two types of connections.</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(click) One is called the </a:t>
            </a:r>
            <a:r>
              <a:rPr b="1" lang="en" sz="1200">
                <a:latin typeface="Calibri"/>
                <a:ea typeface="Calibri"/>
                <a:cs typeface="Calibri"/>
                <a:sym typeface="Calibri"/>
              </a:rPr>
              <a:t>bonding </a:t>
            </a:r>
            <a:r>
              <a:rPr lang="en" sz="1200">
                <a:latin typeface="Calibri"/>
                <a:ea typeface="Calibri"/>
                <a:cs typeface="Calibri"/>
                <a:sym typeface="Calibri"/>
              </a:rPr>
              <a:t>social capital, introduced by Coleman.</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Bonding social capital can be BUILT through strong social connections.</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Networks with many strong connections can provide people a sense of belonging and therefore the </a:t>
            </a:r>
            <a:r>
              <a:rPr b="1" lang="en" sz="1200">
                <a:latin typeface="Calibri"/>
                <a:ea typeface="Calibri"/>
                <a:cs typeface="Calibri"/>
                <a:sym typeface="Calibri"/>
              </a:rPr>
              <a:t>willingness to continue</a:t>
            </a:r>
            <a:r>
              <a:rPr lang="en" sz="1200">
                <a:latin typeface="Calibri"/>
                <a:ea typeface="Calibri"/>
                <a:cs typeface="Calibri"/>
                <a:sym typeface="Calibri"/>
              </a:rPr>
              <a:t>.</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In open source, we consider a project to be a network and contributors can form strong ties by contributing to the same project.</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If many people within a project have worked together in the past, we expect that this project will provide stronger bonding social capital.</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(click)</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Another type of social capital is called </a:t>
            </a:r>
            <a:r>
              <a:rPr b="1" lang="en" sz="1200">
                <a:latin typeface="Calibri"/>
                <a:ea typeface="Calibri"/>
                <a:cs typeface="Calibri"/>
                <a:sym typeface="Calibri"/>
              </a:rPr>
              <a:t>bridging</a:t>
            </a:r>
            <a:r>
              <a:rPr lang="en" sz="1200">
                <a:latin typeface="Calibri"/>
                <a:ea typeface="Calibri"/>
                <a:cs typeface="Calibri"/>
                <a:sym typeface="Calibri"/>
              </a:rPr>
              <a:t> social capital, introduced by Burt.</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One can build bridging social capital by connecting to different groups. It provides people the access to diverse information sources, thus giving people more opportunities to continue their participation.</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In open source, we expect that being part of teams with more diverse information (for example, different technologies) should provide one with more opportunities to engage in new projects and </a:t>
            </a:r>
            <a:r>
              <a:rPr b="1" lang="en" sz="1200">
                <a:latin typeface="Calibri"/>
                <a:ea typeface="Calibri"/>
                <a:cs typeface="Calibri"/>
                <a:sym typeface="Calibri"/>
              </a:rPr>
              <a:t>continue their participation</a:t>
            </a:r>
            <a:r>
              <a:rPr lang="en" sz="1200">
                <a:latin typeface="Calibri"/>
                <a:ea typeface="Calibri"/>
                <a:cs typeface="Calibri"/>
                <a:sym typeface="Calibri"/>
              </a:rPr>
              <a:t>.</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200">
                <a:latin typeface="Calibri"/>
                <a:ea typeface="Calibri"/>
                <a:cs typeface="Calibri"/>
                <a:sym typeface="Calibri"/>
              </a:rPr>
              <a:t>This informs our first hypothesis: being exposed to projects with high potential for building social capital, either bonding or bridging, associates with higher chance of prolonged engagement</a:t>
            </a:r>
            <a:endParaRPr sz="1200">
              <a:latin typeface="Calibri"/>
              <a:ea typeface="Calibri"/>
              <a:cs typeface="Calibri"/>
              <a:sym typeface="Calibri"/>
            </a:endParaRPr>
          </a:p>
          <a:p>
            <a:pPr indent="0" lvl="0" marL="0" rtl="0" algn="l">
              <a:spcBef>
                <a:spcPts val="0"/>
              </a:spcBef>
              <a:spcAft>
                <a:spcPts val="0"/>
              </a:spcAft>
              <a:buNone/>
            </a:pPr>
            <a:r>
              <a:t/>
            </a:r>
            <a:endParaRPr/>
          </a:p>
        </p:txBody>
      </p:sp>
      <p:sp>
        <p:nvSpPr>
          <p:cNvPr id="886" name="Google Shape;886;g63e7592b86_0_10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3e7592b8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3e7592b8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greater creativity and performance in teams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greater earnings (sales, revenue, profit) in organizations,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higher productivity in open-source projects.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a:t>~30% of employees at large tech firms (2016) (18-20% in technical roles)</a:t>
            </a:r>
            <a:br>
              <a:rPr lang="en"/>
            </a:br>
            <a:r>
              <a:rPr lang="en"/>
              <a:t>23% of programmers are female (BLS)</a:t>
            </a:r>
            <a:br>
              <a:rPr lang="en"/>
            </a:br>
            <a:r>
              <a:rPr lang="en"/>
              <a:t>18% of computer science degree grantees in the US (2015)</a:t>
            </a:r>
            <a:br>
              <a:rPr lang="en"/>
            </a:br>
            <a:r>
              <a:rPr lang="en"/>
              <a:t>&lt;6% of contributors with 10+ commits to public projects on GitHub </a:t>
            </a:r>
            <a:br>
              <a:rPr lang="en"/>
            </a:b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63e7592b86_0_10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0" name="Google Shape;900;g63e7592b86_0_10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latin typeface="Calibri"/>
                <a:ea typeface="Calibri"/>
                <a:cs typeface="Calibri"/>
                <a:sym typeface="Calibri"/>
              </a:rPr>
              <a:t>Moreover, social capital theory also states that, while networks with strong ties provide support and a sense of belonging, they can also foster discrimination. Groups of people who are tightly bonded to each other can form </a:t>
            </a:r>
            <a:r>
              <a:rPr b="1" lang="en" sz="1200">
                <a:latin typeface="Calibri"/>
                <a:ea typeface="Calibri"/>
                <a:cs typeface="Calibri"/>
                <a:sym typeface="Calibri"/>
              </a:rPr>
              <a:t>an echo chamber</a:t>
            </a:r>
            <a:r>
              <a:rPr lang="en" sz="1200">
                <a:latin typeface="Calibri"/>
                <a:ea typeface="Calibri"/>
                <a:cs typeface="Calibri"/>
                <a:sym typeface="Calibri"/>
              </a:rPr>
              <a:t>, where everyone’s ideas or bias can be magnified. This may put outsiders or minority groups at a disadvantage.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63e7592b86_0_10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7" name="Google Shape;907;g63e7592b86_0_10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However, social capital theory might offer another explanation for the higher disengagement rate among women.</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Following the theory, because they are in the minority, women may be more susceptible to biases from the male-dominated in-group.</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However, we expect that the risk of exclusion should be lower for women when the teams are diverse wrt non-demographic attributes, such as information, because this should reduce the risk of echo chambers forming that amplify existing biases. This is our second hypothesis.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63e7592b86_0_10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4" name="Google Shape;924;g63e7592b86_0_10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To test these two hypotheses, we designed a mixed-methods study.</a:t>
            </a:r>
            <a:endParaRPr/>
          </a:p>
          <a:p>
            <a:pPr indent="0" lvl="0" marL="0" rtl="0" algn="l">
              <a:lnSpc>
                <a:spcPct val="100000"/>
              </a:lnSpc>
              <a:spcBef>
                <a:spcPts val="0"/>
              </a:spcBef>
              <a:spcAft>
                <a:spcPts val="0"/>
              </a:spcAft>
              <a:buNone/>
            </a:pPr>
            <a:r>
              <a:rPr lang="en" sz="1200">
                <a:latin typeface="Calibri"/>
                <a:ea typeface="Calibri"/>
                <a:cs typeface="Calibri"/>
                <a:sym typeface="Calibri"/>
              </a:rPr>
              <a:t>(click) Using GHTorrent, we identified GitHub committers with full names and sampled 300,000.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(click) We then applied heuristics to merge aliases and infer gender, further compiling a balanced sample of around 60,000 users. We assumed binary gender in our study. We know this is a simplification, but we did it to make our analysis tractable.</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(click) Next, we applied survival analysis and built a COX REGRESSION model to understand how social capital can explain people’s sustained participation on GitHub. This is a statistical modeling technique for time-to-event data. In our case the event is disengagement from GitHub, not making any commits for a whole year.</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(click) For comparison and additional insights, we also surveyed a subset of these contributors about their </a:t>
            </a:r>
            <a:r>
              <a:rPr b="1" lang="en"/>
              <a:t>building </a:t>
            </a:r>
            <a:r>
              <a:rPr lang="en" sz="1200">
                <a:latin typeface="Calibri"/>
                <a:ea typeface="Calibri"/>
                <a:cs typeface="Calibri"/>
                <a:sym typeface="Calibri"/>
              </a:rPr>
              <a:t>of social capital and reasons for disengagement. We used validated multiitem scales for social capital in the survey. In the interest of time, I won’t go over the survey details in this talk, but you can find them in our paper. All I will say now is that by and large, the survey confirmed the effects of social capital we observed from the survival analysis.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Next I will highlight some of our methods. Let me start from (click) our gender classifier. (click)</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 then sampled three hundred thousands of users and ran our gender classifier to obtain their gender. </a:t>
            </a:r>
            <a:endParaRPr/>
          </a:p>
          <a:p>
            <a:pPr indent="0" lvl="0" marL="0" rtl="0" algn="l">
              <a:lnSpc>
                <a:spcPct val="100000"/>
              </a:lnSpc>
              <a:spcBef>
                <a:spcPts val="0"/>
              </a:spcBef>
              <a:spcAft>
                <a:spcPts val="0"/>
              </a:spcAft>
              <a:buNone/>
            </a:pPr>
            <a:r>
              <a:rPr lang="en" sz="1200">
                <a:latin typeface="Calibri"/>
                <a:ea typeface="Calibri"/>
                <a:cs typeface="Calibri"/>
                <a:sym typeface="Calibri"/>
              </a:rPr>
              <a:t>We found that around 10% of them were women, which is around 30,000. We then balance sampled the same number of men.</a:t>
            </a:r>
            <a:endParaRPr/>
          </a:p>
          <a:p>
            <a:pPr indent="0" lvl="0" marL="0" rtl="0" algn="l">
              <a:lnSpc>
                <a:spcPct val="100000"/>
              </a:lnSpc>
              <a:spcBef>
                <a:spcPts val="0"/>
              </a:spcBef>
              <a:spcAft>
                <a:spcPts val="0"/>
              </a:spcAft>
              <a:buNone/>
            </a:pPr>
            <a:r>
              <a:rPr lang="en" sz="1200">
                <a:latin typeface="Calibri"/>
                <a:ea typeface="Calibri"/>
                <a:cs typeface="Calibri"/>
                <a:sym typeface="Calibri"/>
              </a:rPr>
              <a:t>(click) For contributors who survived their first 3 months, we built a COX REGRESSION model to understand how social capital can explain their sustained participation on GitHub.</a:t>
            </a:r>
            <a:endParaRPr/>
          </a:p>
          <a:p>
            <a:pPr indent="0" lvl="0" marL="0" rtl="0" algn="l">
              <a:lnSpc>
                <a:spcPct val="100000"/>
              </a:lnSpc>
              <a:spcBef>
                <a:spcPts val="0"/>
              </a:spcBef>
              <a:spcAft>
                <a:spcPts val="0"/>
              </a:spcAft>
              <a:buNone/>
            </a:pPr>
            <a:r>
              <a:rPr lang="en" sz="1200">
                <a:latin typeface="Calibri"/>
                <a:ea typeface="Calibri"/>
                <a:cs typeface="Calibri"/>
                <a:sym typeface="Calibri"/>
              </a:rPr>
              <a:t>In addition to validated measures in the social capital literature, we also sent out surveys to a small subset of contributors to ask their perceived social capital, so as to triangulate our measures.</a:t>
            </a:r>
            <a:endParaRPr/>
          </a:p>
          <a:p>
            <a:pPr indent="0" lvl="0" marL="0" rtl="0" algn="l">
              <a:lnSpc>
                <a:spcPct val="100000"/>
              </a:lnSpc>
              <a:spcBef>
                <a:spcPts val="0"/>
              </a:spcBef>
              <a:spcAft>
                <a:spcPts val="0"/>
              </a:spcAft>
              <a:buNone/>
            </a:pPr>
            <a:r>
              <a:rPr lang="en" sz="1200">
                <a:latin typeface="Calibri"/>
                <a:ea typeface="Calibri"/>
                <a:cs typeface="Calibri"/>
                <a:sym typeface="Calibri"/>
              </a:rPr>
              <a:t>****ALEX******</a:t>
            </a:r>
            <a:endParaRPr/>
          </a:p>
          <a:p>
            <a:pPr indent="0" lvl="0" marL="0" rtl="0" algn="l">
              <a:lnSpc>
                <a:spcPct val="100000"/>
              </a:lnSpc>
              <a:spcBef>
                <a:spcPts val="0"/>
              </a:spcBef>
              <a:spcAft>
                <a:spcPts val="0"/>
              </a:spcAft>
              <a:buNone/>
            </a:pPr>
            <a:r>
              <a:rPr lang="en" sz="1200">
                <a:latin typeface="Calibri"/>
                <a:ea typeface="Calibri"/>
                <a:cs typeface="Calibri"/>
                <a:sym typeface="Calibri"/>
              </a:rPr>
              <a:t> I miss one of the main reasons for why we did the survey in the first place. We did it because we cannot be sure that people actually interact just because they contribute to the same repository and if they dont interact there is no chance for social capital to form.</a:t>
            </a:r>
            <a:endParaRPr/>
          </a:p>
          <a:p>
            <a:pPr indent="0" lvl="0" marL="0" rtl="0" algn="l">
              <a:lnSpc>
                <a:spcPct val="100000"/>
              </a:lnSpc>
              <a:spcBef>
                <a:spcPts val="0"/>
              </a:spcBef>
              <a:spcAft>
                <a:spcPts val="0"/>
              </a:spcAft>
              <a:buNone/>
            </a:pPr>
            <a:r>
              <a:rPr lang="en" sz="1200">
                <a:latin typeface="Calibri"/>
                <a:ea typeface="Calibri"/>
                <a:cs typeface="Calibri"/>
                <a:sym typeface="Calibri"/>
              </a:rPr>
              <a:t>****ALEX******</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We built a logistic regression to analysis our survey result.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63e7592b86_0_10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8" name="Google Shape;938;g63e7592b86_0_10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First, inferring gender.</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There are many gender inference tools out there. Some use names, others use photos, others text. None of them is perfect. </a:t>
            </a:r>
            <a:endParaRPr/>
          </a:p>
          <a:p>
            <a:pPr indent="0" lvl="0" marL="0" rtl="0" algn="l">
              <a:lnSpc>
                <a:spcPct val="100000"/>
              </a:lnSpc>
              <a:spcBef>
                <a:spcPts val="0"/>
              </a:spcBef>
              <a:spcAft>
                <a:spcPts val="0"/>
              </a:spcAft>
              <a:buNone/>
            </a:pPr>
            <a:r>
              <a:rPr lang="en" sz="1200">
                <a:latin typeface="Calibri"/>
                <a:ea typeface="Calibri"/>
                <a:cs typeface="Calibri"/>
                <a:sym typeface="Calibri"/>
              </a:rPr>
              <a:t>After trying many, we decided to combine two well-performing name-based techniques into a higher-order classifier.</a:t>
            </a:r>
            <a:endParaRPr/>
          </a:p>
          <a:p>
            <a:pPr indent="0" lvl="0" marL="0" rtl="0" algn="l">
              <a:lnSpc>
                <a:spcPct val="100000"/>
              </a:lnSpc>
              <a:spcBef>
                <a:spcPts val="0"/>
              </a:spcBef>
              <a:spcAft>
                <a:spcPts val="0"/>
              </a:spcAft>
              <a:buNone/>
            </a:pPr>
            <a:r>
              <a:rPr lang="en" sz="1200">
                <a:latin typeface="Calibri"/>
                <a:ea typeface="Calibri"/>
                <a:cs typeface="Calibri"/>
                <a:sym typeface="Calibri"/>
              </a:rPr>
              <a:t>Our classifier also considers other name features and was optimized for romanized East Asian names, which most gender classifiers are not good at.</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Please refer to our paper for more details. But I wanted to highlight that our classifier does better on Romanized East Asian names than the other two tools.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We’ve tried many of them and used different data from users, such as their names, their profile pictures or the way they talk. Didn’t work due to insufficient data</a:t>
            </a:r>
            <a:endParaRPr/>
          </a:p>
          <a:p>
            <a:pPr indent="0" lvl="0" marL="0" rtl="0" algn="l">
              <a:lnSpc>
                <a:spcPct val="100000"/>
              </a:lnSpc>
              <a:spcBef>
                <a:spcPts val="0"/>
              </a:spcBef>
              <a:spcAft>
                <a:spcPts val="0"/>
              </a:spcAft>
              <a:buNone/>
            </a:pPr>
            <a:r>
              <a:rPr lang="en" sz="1200">
                <a:latin typeface="Calibri"/>
                <a:ea typeface="Calibri"/>
                <a:cs typeface="Calibri"/>
                <a:sym typeface="Calibri"/>
              </a:rPr>
              <a:t>We decided to use two of the more promising tools that infer gender from people’s names. On top of that, we added more data of romanized East Asian name, which most gender classifiers are not good at. We extracted name features such as the last letter, and built a NB.</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TOO MUCH ALL AT ONCE. MORE ANIMATION. First: genderComputer, namsor. Then more features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SPEND LESS TIME ON THIS</a:t>
            </a:r>
            <a:endParaRPr/>
          </a:p>
          <a:p>
            <a:pPr indent="0" lvl="0" marL="0" rtl="0" algn="l">
              <a:lnSpc>
                <a:spcPct val="100000"/>
              </a:lnSpc>
              <a:spcBef>
                <a:spcPts val="0"/>
              </a:spcBef>
              <a:spcAft>
                <a:spcPts val="0"/>
              </a:spcAft>
              <a:buNone/>
            </a:pPr>
            <a:r>
              <a:rPr lang="en" sz="1200">
                <a:latin typeface="Calibri"/>
                <a:ea typeface="Calibri"/>
                <a:cs typeface="Calibri"/>
                <a:sym typeface="Calibri"/>
              </a:rPr>
              <a:t>NEED TO SAY THIS IS ALSO A CONTRIBUTION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63e7592b86_0_1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0" name="Google Shape;960;g63e7592b86_0_12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Similarly we measure a team’s </a:t>
            </a:r>
            <a:r>
              <a:rPr b="1" lang="en"/>
              <a:t>recurring cohesion</a:t>
            </a:r>
            <a:r>
              <a:rPr lang="en" sz="1200">
                <a:latin typeface="Calibri"/>
                <a:ea typeface="Calibri"/>
                <a:cs typeface="Calibri"/>
                <a:sym typeface="Calibri"/>
              </a:rPr>
              <a:t>, meaning how many cliques of 3 (click) or more people (click) have worked together in the past.</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The more cliques, the more cohesive the team and therefore the more opportunities to build bonding social capital.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63e7592b86_0_13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8" name="Google Shape;1048;g63e7592b86_0_13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To measure a team’s </a:t>
            </a:r>
            <a:r>
              <a:rPr b="1" lang="en"/>
              <a:t>information diversity</a:t>
            </a:r>
            <a:r>
              <a:rPr lang="en" sz="1200">
                <a:latin typeface="Calibri"/>
                <a:ea typeface="Calibri"/>
                <a:cs typeface="Calibri"/>
                <a:sym typeface="Calibri"/>
              </a:rPr>
              <a:t>, which should lead to more bridging social capital (our first hypothesis) as well as reduce the disengagement risk for women (our second hypothesis), we compute two measures: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The team’s programming language diversity: how different are the backgrounds of the different contributors on average (click), based on what projects (click) they worked on in the past</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63e7592b86_0_14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7" name="Google Shape;1137;g63e7592b86_0_14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So now let me describe our main results.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Our first hypothesis was that higher social capital correlates with more prolonged engagement.</a:t>
            </a:r>
            <a:endParaRPr/>
          </a:p>
          <a:p>
            <a:pPr indent="0" lvl="0" marL="0" rtl="0" algn="l">
              <a:lnSpc>
                <a:spcPct val="100000"/>
              </a:lnSpc>
              <a:spcBef>
                <a:spcPts val="0"/>
              </a:spcBef>
              <a:spcAft>
                <a:spcPts val="0"/>
              </a:spcAft>
              <a:buNone/>
            </a:pPr>
            <a:r>
              <a:rPr lang="en" sz="1200">
                <a:latin typeface="Calibri"/>
                <a:ea typeface="Calibri"/>
                <a:cs typeface="Calibri"/>
                <a:sym typeface="Calibri"/>
              </a:rPr>
              <a:t>We found strong support for H1 in the survival analysis.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b="1" lang="en" sz="1200">
                <a:latin typeface="Calibri"/>
                <a:ea typeface="Calibri"/>
                <a:cs typeface="Calibri"/>
                <a:sym typeface="Calibri"/>
              </a:rPr>
              <a:t>All </a:t>
            </a:r>
            <a:r>
              <a:rPr b="0" lang="en"/>
              <a:t>the social capital measures, both bonding and bridging, associate positively with prolonged engagement.</a:t>
            </a:r>
            <a:endParaRPr b="0"/>
          </a:p>
          <a:p>
            <a:pPr indent="0" lvl="0" marL="0" rtl="0" algn="l">
              <a:lnSpc>
                <a:spcPct val="100000"/>
              </a:lnSpc>
              <a:spcBef>
                <a:spcPts val="0"/>
              </a:spcBef>
              <a:spcAft>
                <a:spcPts val="0"/>
              </a:spcAft>
              <a:buNone/>
            </a:pPr>
            <a:r>
              <a:rPr lang="en" sz="1200">
                <a:latin typeface="Calibri"/>
                <a:ea typeface="Calibri"/>
                <a:cs typeface="Calibri"/>
                <a:sym typeface="Calibri"/>
              </a:rPr>
              <a:t>For example, this plot illustrates the effect of the recurring cohesion variable, which captures bonding social capital. </a:t>
            </a:r>
            <a:endParaRPr/>
          </a:p>
          <a:p>
            <a:pPr indent="0" lvl="0" marL="0" rtl="0" algn="l">
              <a:lnSpc>
                <a:spcPct val="100000"/>
              </a:lnSpc>
              <a:spcBef>
                <a:spcPts val="0"/>
              </a:spcBef>
              <a:spcAft>
                <a:spcPts val="0"/>
              </a:spcAft>
              <a:buNone/>
            </a:pPr>
            <a:r>
              <a:rPr lang="en" sz="1200">
                <a:latin typeface="Calibri"/>
                <a:ea typeface="Calibri"/>
                <a:cs typeface="Calibri"/>
                <a:sym typeface="Calibri"/>
              </a:rPr>
              <a:t>I’ve plotted two curves for high and low cohesion corresponding to the top and bottom quartile.</a:t>
            </a:r>
            <a:endParaRPr/>
          </a:p>
          <a:p>
            <a:pPr indent="0" lvl="0" marL="0" rtl="0" algn="l">
              <a:lnSpc>
                <a:spcPct val="100000"/>
              </a:lnSpc>
              <a:spcBef>
                <a:spcPts val="0"/>
              </a:spcBef>
              <a:spcAft>
                <a:spcPts val="0"/>
              </a:spcAft>
              <a:buNone/>
            </a:pPr>
            <a:r>
              <a:rPr lang="en" sz="1200">
                <a:latin typeface="Calibri"/>
                <a:ea typeface="Calibri"/>
                <a:cs typeface="Calibri"/>
                <a:sym typeface="Calibri"/>
              </a:rPr>
              <a:t>After 2 years, people in teams with high cohesion are 7% less likely to disengage than those in teams with low cohesion, holding the other variables constant.</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This is exactly what social capital theory predicts. Higher bonding social capital leads to a higher sense of belonging and therefore more willingness to continue.</a:t>
            </a:r>
            <a:endParaRPr/>
          </a:p>
          <a:p>
            <a:pPr indent="0" lvl="0" marL="0" rtl="0" algn="l">
              <a:lnSpc>
                <a:spcPct val="100000"/>
              </a:lnSpc>
              <a:spcBef>
                <a:spcPts val="0"/>
              </a:spcBef>
              <a:spcAft>
                <a:spcPts val="0"/>
              </a:spcAft>
              <a:buNone/>
            </a:pPr>
            <a:r>
              <a:rPr lang="en" sz="1200">
                <a:latin typeface="Calibri"/>
                <a:ea typeface="Calibri"/>
                <a:cs typeface="Calibri"/>
                <a:sym typeface="Calibri"/>
              </a:rPr>
              <a:t>You can find more examples in the paper.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which states that people with higher bonding social capital have a sense of belonging and therefore have willingness to continue.</a:t>
            </a:r>
            <a:endParaRPr/>
          </a:p>
          <a:p>
            <a:pPr indent="0" lvl="0" marL="0" rtl="0" algn="l">
              <a:lnSpc>
                <a:spcPct val="100000"/>
              </a:lnSpc>
              <a:spcBef>
                <a:spcPts val="0"/>
              </a:spcBef>
              <a:spcAft>
                <a:spcPts val="0"/>
              </a:spcAft>
              <a:buNone/>
            </a:pPr>
            <a:r>
              <a:rPr lang="en" sz="1200">
                <a:latin typeface="Calibri"/>
                <a:ea typeface="Calibri"/>
                <a:cs typeface="Calibri"/>
                <a:sym typeface="Calibri"/>
              </a:rPr>
              <a:t>We found evidence supporting the first hypotheses, which is that higher social capital associates with prolonged engagement.</a:t>
            </a:r>
            <a:endParaRPr/>
          </a:p>
          <a:p>
            <a:pPr indent="0" lvl="0" marL="0" rtl="0" algn="l">
              <a:lnSpc>
                <a:spcPct val="100000"/>
              </a:lnSpc>
              <a:spcBef>
                <a:spcPts val="0"/>
              </a:spcBef>
              <a:spcAft>
                <a:spcPts val="0"/>
              </a:spcAft>
              <a:buNone/>
            </a:pPr>
            <a:r>
              <a:rPr lang="en" sz="1200">
                <a:latin typeface="Calibri"/>
                <a:ea typeface="Calibri"/>
                <a:cs typeface="Calibri"/>
                <a:sym typeface="Calibri"/>
              </a:rPr>
              <a:t>Both measures of bonding social capital, team familiarity and recurring cohesion, are associated with prolonged engagement. </a:t>
            </a:r>
            <a:endParaRPr/>
          </a:p>
          <a:p>
            <a:pPr indent="0" lvl="0" marL="0" rtl="0" algn="l">
              <a:lnSpc>
                <a:spcPct val="100000"/>
              </a:lnSpc>
              <a:spcBef>
                <a:spcPts val="0"/>
              </a:spcBef>
              <a:spcAft>
                <a:spcPts val="0"/>
              </a:spcAft>
              <a:buNone/>
            </a:pPr>
            <a:r>
              <a:rPr lang="en" sz="1200">
                <a:latin typeface="Calibri"/>
                <a:ea typeface="Calibri"/>
                <a:cs typeface="Calibri"/>
                <a:sym typeface="Calibri"/>
              </a:rPr>
              <a:t>This plot includes contributors who disengaged after their first 3 months on GitHub.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The intuition behind the COX regression model is that, holding all other variables static, the coefficient of a variable tells us how it contributes to the time to the event, which is early disengagement in our case. </a:t>
            </a:r>
            <a:endParaRPr/>
          </a:p>
          <a:p>
            <a:pPr indent="0" lvl="0" marL="0" rtl="0" algn="l">
              <a:lnSpc>
                <a:spcPct val="100000"/>
              </a:lnSpc>
              <a:spcBef>
                <a:spcPts val="0"/>
              </a:spcBef>
              <a:spcAft>
                <a:spcPts val="0"/>
              </a:spcAft>
              <a:buNone/>
            </a:pPr>
            <a:r>
              <a:rPr lang="en" sz="1200">
                <a:latin typeface="Calibri"/>
                <a:ea typeface="Calibri"/>
                <a:cs typeface="Calibri"/>
                <a:sym typeface="Calibri"/>
              </a:rPr>
              <a:t>For example, the coefficient on gender tells us the risk of an average woman disengaging vs an average man disengaging, when holding all other variables constant.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63e7592b86_0_14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6" name="Google Shape;1146;g63e7592b86_0_14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Our second hypothesis was that being part of teams with higher diversity of information correlates with more prolonged engagement, especially for women.</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In the survival analysis, we found a significant interaction effect between team programming language diversity and gender, which supports this hypothesis.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This plot illustrates the interaction effect. The blue curve shows the difference in survival probability between women in teams with high language diversity (above median) and women in teams with low language diversity (below median). Similarly the yellow curve for men.</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First, note how both curves are always positive. Remember, programming language diversity was one of the social capital measures from the previous hypothesis that correlates with prolonged engagement. So the high language diversity groups have higher probability of long-term survival than the low language diversity groups, hence the positive curves for both men and women.</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Second, and more interestingly, note how the female curve is practically never lower than the male curve. Meaning that women benefit more than men from higher information diversity, which can help build </a:t>
            </a:r>
            <a:r>
              <a:rPr b="1" lang="en"/>
              <a:t>bridging </a:t>
            </a:r>
            <a:r>
              <a:rPr lang="en" sz="1200">
                <a:latin typeface="Calibri"/>
                <a:ea typeface="Calibri"/>
                <a:cs typeface="Calibri"/>
                <a:sym typeface="Calibri"/>
              </a:rPr>
              <a:t>social capital. However, note how the effect only manifests itself later in one’s tenure: (click) early in their tenure women and men benefit just as much from higher information diversity; (click) the gap becomes noticeable later on.</a:t>
            </a:r>
            <a:endParaRPr/>
          </a:p>
          <a:p>
            <a:pPr indent="0" lvl="0" marL="0" rtl="0" algn="l">
              <a:lnSpc>
                <a:spcPct val="100000"/>
              </a:lnSpc>
              <a:spcBef>
                <a:spcPts val="0"/>
              </a:spcBef>
              <a:spcAft>
                <a:spcPts val="0"/>
              </a:spcAft>
              <a:buNone/>
            </a:pPr>
            <a:r>
              <a:rPr lang="en" sz="1200">
                <a:latin typeface="Calibri"/>
                <a:ea typeface="Calibri"/>
                <a:cs typeface="Calibri"/>
                <a:sym typeface="Calibri"/>
              </a:rPr>
              <a:t> </a:t>
            </a:r>
            <a:endParaRPr/>
          </a:p>
          <a:p>
            <a:pPr indent="0" lvl="0" marL="0" rtl="0" algn="l">
              <a:lnSpc>
                <a:spcPct val="100000"/>
              </a:lnSpc>
              <a:spcBef>
                <a:spcPts val="0"/>
              </a:spcBef>
              <a:spcAft>
                <a:spcPts val="0"/>
              </a:spcAft>
              <a:buNone/>
            </a:pPr>
            <a:r>
              <a:rPr lang="en" sz="1200">
                <a:latin typeface="Calibri"/>
                <a:ea typeface="Calibri"/>
                <a:cs typeface="Calibri"/>
                <a:sym typeface="Calibri"/>
              </a:rPr>
              <a:t>This is probably because one doesn’t immediately need to find new opportunities for engagement with new projects after starting to contribute to a particular project. The need only comes later. And for women in particular, these potential new opportunities for engagement counteract the other disengagement risk factors more than for men.</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63e7592b86_0_15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5" name="Google Shape;1155;g63e7592b86_0_15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So what does all of this mean and what can we as a community do next?</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For example, we envision search or project recommendation engines on platforms like GitHub, that try to maximize the potential for building social capital. These could be based on measures of team familiarity, recurring cohesion, or information diversity similar to the ones in our study, which we showed correlate with lower risk of disengagement long-term.</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There is also an opportunity to improve the mentorship process for both new and established contributors, pairing mentees with mentors that could help increase the mentees’ social capital.</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Finally, we envision user interface elements such as repository badges, that allow project maintainers to track worrisome trends in factors negatively associated with the development of social capital (</a:t>
            </a:r>
            <a:r>
              <a:rPr i="1" lang="en"/>
              <a:t>e.g.</a:t>
            </a:r>
            <a:r>
              <a:rPr lang="en" sz="1200">
                <a:latin typeface="Calibri"/>
                <a:ea typeface="Calibri"/>
                <a:cs typeface="Calibri"/>
                <a:sym typeface="Calibri"/>
              </a:rPr>
              <a:t>, team expertise diversity and turnover).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SPELL OUT WORDS</a:t>
            </a:r>
            <a:endParaRPr/>
          </a:p>
          <a:p>
            <a:pPr indent="0" lvl="0" marL="0" rtl="0" algn="l">
              <a:lnSpc>
                <a:spcPct val="100000"/>
              </a:lnSpc>
              <a:spcBef>
                <a:spcPts val="0"/>
              </a:spcBef>
              <a:spcAft>
                <a:spcPts val="0"/>
              </a:spcAft>
              <a:buNone/>
            </a:pPr>
            <a:r>
              <a:rPr lang="en" sz="1200">
                <a:latin typeface="Calibri"/>
                <a:ea typeface="Calibri"/>
                <a:cs typeface="Calibri"/>
                <a:sym typeface="Calibri"/>
              </a:rPr>
              <a:t>SLOW DOWN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63f2da2d7b_4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63f2da2d7b_4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63e7592b8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3e7592b8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Although there is some research on barriers to contribution for women and the potential for bias….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It is relatively unknown how underrepresented newcomers, particularly women, become integrated as full members into open-source communities, and why this happens so rarely.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Our recent work suggests that certain social network structures in open-source are crucial for success. So we are interested in understanding how social network structures influence participation.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a:t>Men more embedded with higher number of connections meaning more access to information and resources</a:t>
            </a:r>
            <a:br>
              <a:rPr lang="en"/>
            </a:br>
            <a:r>
              <a:rPr lang="en"/>
              <a:t>Women more peripheral with less direct ties meaning less visibility and access to information</a:t>
            </a: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63e7592b8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63e7592b8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63e7592b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63e7592b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63e7592b8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63e7592b8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63f2da2d7b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63f2da2d7b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63f2da2d7b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63f2da2d7b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63f2da2d7b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63f2da2d7b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63f2da2d7b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63f2da2d7b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63f2da2d7b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63f2da2d7b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63f2da2d7b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63f2da2d7b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63e7592b86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63e7592b86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63e7592b86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3e7592b8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In this research we are taking a mixed methods approach combining large scale social network analysis with smaller scale interviews and observations</a:t>
            </a:r>
            <a:endParaRPr b="1" sz="12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In our first step we are Identifying critical digital infrastructure projects using the network of project dependencies. </a:t>
            </a:r>
            <a:endParaRPr b="1" sz="12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We plan to focus on a subset of the top 10-20 most critical infrastructure projects, and utilize social network and activity log data from GitHub to model how network position is associated with different contribution and participation trajectories and outcomes. </a:t>
            </a:r>
            <a:endParaRPr b="1" sz="12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We will collect first person accounts of the contribution experience from male and female participants at different levels of membership and observe their interaction behaviors on the publicly available portions of GitHub. </a:t>
            </a:r>
            <a:r>
              <a:rPr lang="en" sz="1200">
                <a:latin typeface="Calibri"/>
                <a:ea typeface="Calibri"/>
                <a:cs typeface="Calibri"/>
                <a:sym typeface="Calibri"/>
              </a:rPr>
              <a:t>Interviews will discuss how they became involved with open source, their contribution experiences, and motivations for participation. This will result in a dataset of interview transcripts and behavior logs for contributors at each membership level across project sizes.</a:t>
            </a:r>
            <a:endParaRPr sz="12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We will utilize social network and activity log data from GitHub to model how network position is associated with different contribution and participation trajectories and outcomes. </a:t>
            </a:r>
            <a:endParaRPr b="1"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lang="en" sz="1200">
                <a:latin typeface="Calibri"/>
                <a:ea typeface="Calibri"/>
                <a:cs typeface="Calibri"/>
                <a:sym typeface="Calibri"/>
              </a:rPr>
              <a:t>To support this activity we will begin by extending existing GitHub gender classifier and social network mining software. We will validate gender classification from our GitHub gender classifier, using random sampling and hand coding. We will generate ego networks of men and women with different contribution levels in our sample. This network will be based on shared contributions where two people are linked in the network if they contributed to the same project.  We will analyze our mined social network data to examine how network position in one time period is associated with contribution behavior levels in a later time period. </a:t>
            </a:r>
            <a:endParaRPr sz="1150">
              <a:solidFill>
                <a:srgbClr val="2B2B2B"/>
              </a:solidFill>
              <a:latin typeface="Verdana"/>
              <a:ea typeface="Verdana"/>
              <a:cs typeface="Verdana"/>
              <a:sym typeface="Verdana"/>
            </a:endParaRPr>
          </a:p>
          <a:p>
            <a:pPr indent="0" lvl="0" marL="0" rtl="0" algn="l">
              <a:lnSpc>
                <a:spcPct val="100000"/>
              </a:lnSpc>
              <a:spcBef>
                <a:spcPts val="0"/>
              </a:spcBef>
              <a:spcAft>
                <a:spcPts val="0"/>
              </a:spcAft>
              <a:buNone/>
            </a:pPr>
            <a:r>
              <a:t/>
            </a:r>
            <a:endParaRPr sz="1150">
              <a:solidFill>
                <a:srgbClr val="2B2B2B"/>
              </a:solidFill>
              <a:latin typeface="Verdana"/>
              <a:ea typeface="Verdana"/>
              <a:cs typeface="Verdana"/>
              <a:sym typeface="Verdana"/>
            </a:endParaRPr>
          </a:p>
          <a:p>
            <a:pPr indent="0" lvl="0" marL="0" rtl="0" algn="l">
              <a:spcBef>
                <a:spcPts val="0"/>
              </a:spcBef>
              <a:spcAft>
                <a:spcPts val="0"/>
              </a:spcAft>
              <a:buClr>
                <a:srgbClr val="000000"/>
              </a:buClr>
              <a:buSzPts val="1100"/>
              <a:buFont typeface="Arial"/>
              <a:buNone/>
            </a:pPr>
            <a:r>
              <a:rPr b="1" lang="en" sz="1200">
                <a:latin typeface="Calibri"/>
                <a:ea typeface="Calibri"/>
                <a:cs typeface="Calibri"/>
                <a:sym typeface="Calibri"/>
              </a:rPr>
              <a:t>We will collect first person accounts of the contribution experience from female participants at different levels of membership and observe their interaction behaviors on the publicly available portions of GitHub. </a:t>
            </a:r>
            <a:r>
              <a:rPr lang="en" sz="1200">
                <a:latin typeface="Calibri"/>
                <a:ea typeface="Calibri"/>
                <a:cs typeface="Calibri"/>
                <a:sym typeface="Calibri"/>
              </a:rPr>
              <a:t>Interviews will discuss how they became involved with open source, their contribution experiences, and motivations for participation. This will result in a dataset of interview transcripts and behavior logs for contributors at each membership level across project sizes.</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lang="en" sz="1200">
                <a:latin typeface="Calibri"/>
                <a:ea typeface="Calibri"/>
                <a:cs typeface="Calibri"/>
                <a:sym typeface="Calibri"/>
              </a:rPr>
              <a:t>Next we will collect survey response data about the participation experience from both male and female contributors at different levels of project membership across projects of different sizes. The survey will allow us to quantify the findings from our interview study with a broader sample and contrast male and female participation experiences.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lang="en" sz="1200">
                <a:latin typeface="Calibri"/>
                <a:ea typeface="Calibri"/>
                <a:cs typeface="Calibri"/>
                <a:sym typeface="Calibri"/>
              </a:rPr>
              <a:t>Finally we utilize social network and activity log data from GitHub. This will require generating ego networks of women on GitHub, who we will identify through an analysis of names (which we have done successfully in the past). We have a local copy of GitHub data, and have used it to construct networks of projects and people, and have explored and compared social networks of men and women participants.  We will update it and supplement as needed. </a:t>
            </a:r>
            <a:endParaRPr sz="1150">
              <a:solidFill>
                <a:srgbClr val="2B2B2B"/>
              </a:solidFill>
              <a:latin typeface="Verdana"/>
              <a:ea typeface="Verdana"/>
              <a:cs typeface="Verdana"/>
              <a:sym typeface="Verdana"/>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704e3073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704e3073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704e3073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704e3073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704e30739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704e3073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704e30739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704e30739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63e7592b86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63e7592b86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63e7592b8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63e7592b8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 people: Open a terminal (Pip and install)</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63e7592b8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63e7592b8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 of a column, select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63e7592b8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63e7592b8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63e7592b8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63e7592b8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63e7592b8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63e7592b86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3e7592b8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3e7592b8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Our research has the potential majorly enhance workforce development. Participation in open source software is increasingly important for obtaining employment in technical fields.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This means we could potentially</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Increase employment options for women</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Double available tech workforce</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Enhance HR for sustaining digital infrastructures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Participation in open source software is increasingly important for obtaining employment in technical fields.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Finding ways to make open source communities more welcoming to women could potentially </a:t>
            </a:r>
            <a:r>
              <a:rPr b="1" lang="en" sz="1200">
                <a:latin typeface="Calibri"/>
                <a:ea typeface="Calibri"/>
                <a:cs typeface="Calibri"/>
                <a:sym typeface="Calibri"/>
              </a:rPr>
              <a:t>nearly double the available workforce</a:t>
            </a:r>
            <a:r>
              <a:rPr lang="en" sz="1200">
                <a:latin typeface="Calibri"/>
                <a:ea typeface="Calibri"/>
                <a:cs typeface="Calibri"/>
                <a:sym typeface="Calibri"/>
              </a:rPr>
              <a:t>, with major benefits both to industry, where technical talent is in short supply, and to society by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greatly enhancing our ability to provide human resources necessary for sustaining our digital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u="sng">
                <a:solidFill>
                  <a:schemeClr val="accent5"/>
                </a:solidFill>
                <a:hlinkClick r:id="rId2">
                  <a:extLst>
                    <a:ext uri="{A12FA001-AC4F-418D-AE19-62706E023703}">
                      <ahyp:hlinkClr val="tx"/>
                    </a:ext>
                  </a:extLst>
                </a:hlinkClick>
              </a:rPr>
              <a:t>https://opensourcediversity.org/</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u="sng">
                <a:solidFill>
                  <a:schemeClr val="hlink"/>
                </a:solidFill>
                <a:latin typeface="Calibri"/>
                <a:ea typeface="Calibri"/>
                <a:cs typeface="Calibri"/>
                <a:sym typeface="Calibri"/>
                <a:hlinkClick r:id="rId3"/>
              </a:rPr>
              <a:t>https://github.com/chaoss/wg-diversity-inclusion</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e7592b8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e7592b8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63e7592b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63e7592b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63e7592b8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63e7592b8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63e7592b8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63e7592b8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63e7592b8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63e7592b8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greater creativity and performance in teams, greater earnings (sales, revenue, profit) in organizations, and higher productivity in open-source projects. 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63e7592b8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63e7592b8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63e7592b8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63e7592b8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63e7592b8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63e7592b8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63e7592b8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63e7592b8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greater creativity and performance in teams, greater earnings (sales, revenue, profit) in organizations, and higher productivity in open-source projects. 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63e7592b8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63e7592b8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63e7592b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3e7592b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63e7592b8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63e7592b8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63e7592b8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63e7592b8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63e7592b86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63e7592b86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63e7592b8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63e7592b86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63e7592b8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63e7592b8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63e7592b8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63e7592b8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greater creativity and performance in teams, greater earnings (sales, revenue, profit) in organizations, and higher productivity in open-source projects. 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63e7592b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63e7592b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63e7592b8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63e7592b8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greater creativity and performance in teams, greater earnings (sales, revenue, profit) in organizations, and higher productivity in open-source projects. 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63e7592b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63e7592b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63f2da2d7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8" name="Google Shape;1428;g63f2da2d7b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67" name="Shape 67"/>
        <p:cNvGrpSpPr/>
        <p:nvPr/>
      </p:nvGrpSpPr>
      <p:grpSpPr>
        <a:xfrm>
          <a:off x="0" y="0"/>
          <a:ext cx="0" cy="0"/>
          <a:chOff x="0" y="0"/>
          <a:chExt cx="0" cy="0"/>
        </a:xfrm>
      </p:grpSpPr>
      <p:sp>
        <p:nvSpPr>
          <p:cNvPr id="68" name="Google Shape;68;p14"/>
          <p:cNvSpPr/>
          <p:nvPr/>
        </p:nvSpPr>
        <p:spPr>
          <a:xfrm>
            <a:off x="3210" y="4668805"/>
            <a:ext cx="9142200" cy="476100"/>
          </a:xfrm>
          <a:prstGeom prst="rect">
            <a:avLst/>
          </a:prstGeom>
          <a:solidFill>
            <a:srgbClr val="DCDE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9" name="Google Shape;69;p14"/>
          <p:cNvSpPr txBox="1"/>
          <p:nvPr>
            <p:ph type="title"/>
          </p:nvPr>
        </p:nvSpPr>
        <p:spPr>
          <a:xfrm>
            <a:off x="895350" y="862013"/>
            <a:ext cx="7358100" cy="17430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Clr>
                <a:srgbClr val="AE0000"/>
              </a:buClr>
              <a:buSzPts val="4200"/>
              <a:buFont typeface="Helvetica Neue Light"/>
              <a:buNone/>
              <a:defRPr sz="4200">
                <a:solidFill>
                  <a:srgbClr val="AE0000"/>
                </a:solidFill>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70" name="Google Shape;70;p14"/>
          <p:cNvSpPr txBox="1"/>
          <p:nvPr>
            <p:ph idx="1" type="body"/>
          </p:nvPr>
        </p:nvSpPr>
        <p:spPr>
          <a:xfrm>
            <a:off x="895350" y="2652713"/>
            <a:ext cx="7358100" cy="5955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595959"/>
              </a:buClr>
              <a:buSzPts val="1700"/>
              <a:buFont typeface="Helvetica Neue Light"/>
              <a:buNone/>
              <a:defRPr sz="1700">
                <a:latin typeface="Helvetica Neue Light"/>
                <a:ea typeface="Helvetica Neue Light"/>
                <a:cs typeface="Helvetica Neue Light"/>
                <a:sym typeface="Helvetica Neue Light"/>
              </a:defRPr>
            </a:lvl1pPr>
            <a:lvl2pPr indent="-228600" lvl="1" marL="914400" rtl="0" algn="ctr">
              <a:lnSpc>
                <a:spcPct val="100000"/>
              </a:lnSpc>
              <a:spcBef>
                <a:spcPts val="0"/>
              </a:spcBef>
              <a:spcAft>
                <a:spcPts val="0"/>
              </a:spcAft>
              <a:buClr>
                <a:srgbClr val="595959"/>
              </a:buClr>
              <a:buSzPts val="1700"/>
              <a:buFont typeface="Helvetica Neue Light"/>
              <a:buNone/>
              <a:defRPr sz="1700">
                <a:latin typeface="Helvetica Neue Light"/>
                <a:ea typeface="Helvetica Neue Light"/>
                <a:cs typeface="Helvetica Neue Light"/>
                <a:sym typeface="Helvetica Neue Light"/>
              </a:defRPr>
            </a:lvl2pPr>
            <a:lvl3pPr indent="-228600" lvl="2" marL="1371600" rtl="0" algn="ctr">
              <a:lnSpc>
                <a:spcPct val="100000"/>
              </a:lnSpc>
              <a:spcBef>
                <a:spcPts val="0"/>
              </a:spcBef>
              <a:spcAft>
                <a:spcPts val="0"/>
              </a:spcAft>
              <a:buClr>
                <a:srgbClr val="595959"/>
              </a:buClr>
              <a:buSzPts val="1700"/>
              <a:buFont typeface="Helvetica Neue Light"/>
              <a:buNone/>
              <a:defRPr sz="1700">
                <a:latin typeface="Helvetica Neue Light"/>
                <a:ea typeface="Helvetica Neue Light"/>
                <a:cs typeface="Helvetica Neue Light"/>
                <a:sym typeface="Helvetica Neue Light"/>
              </a:defRPr>
            </a:lvl3pPr>
            <a:lvl4pPr indent="-228600" lvl="3" marL="1828800" rtl="0" algn="ctr">
              <a:lnSpc>
                <a:spcPct val="100000"/>
              </a:lnSpc>
              <a:spcBef>
                <a:spcPts val="0"/>
              </a:spcBef>
              <a:spcAft>
                <a:spcPts val="0"/>
              </a:spcAft>
              <a:buClr>
                <a:srgbClr val="595959"/>
              </a:buClr>
              <a:buSzPts val="1700"/>
              <a:buFont typeface="Helvetica Neue Light"/>
              <a:buNone/>
              <a:defRPr sz="1700">
                <a:latin typeface="Helvetica Neue Light"/>
                <a:ea typeface="Helvetica Neue Light"/>
                <a:cs typeface="Helvetica Neue Light"/>
                <a:sym typeface="Helvetica Neue Light"/>
              </a:defRPr>
            </a:lvl4pPr>
            <a:lvl5pPr indent="-228600" lvl="4" marL="2286000" rtl="0" algn="ctr">
              <a:lnSpc>
                <a:spcPct val="100000"/>
              </a:lnSpc>
              <a:spcBef>
                <a:spcPts val="0"/>
              </a:spcBef>
              <a:spcAft>
                <a:spcPts val="0"/>
              </a:spcAft>
              <a:buClr>
                <a:srgbClr val="595959"/>
              </a:buClr>
              <a:buSzPts val="1700"/>
              <a:buFont typeface="Helvetica Neue Light"/>
              <a:buNone/>
              <a:defRPr sz="1700">
                <a:latin typeface="Helvetica Neue Light"/>
                <a:ea typeface="Helvetica Neue Light"/>
                <a:cs typeface="Helvetica Neue Light"/>
                <a:sym typeface="Helvetica Neue Light"/>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pic>
        <p:nvPicPr>
          <p:cNvPr descr="Image" id="71" name="Google Shape;71;p14"/>
          <p:cNvPicPr preferRelativeResize="0"/>
          <p:nvPr/>
        </p:nvPicPr>
        <p:blipFill rotWithShape="1">
          <a:blip r:embed="rId2">
            <a:alphaModFix/>
          </a:blip>
          <a:srcRect b="0" l="0" r="0" t="0"/>
          <a:stretch/>
        </p:blipFill>
        <p:spPr>
          <a:xfrm>
            <a:off x="3332065" y="4793084"/>
            <a:ext cx="2479870" cy="227693"/>
          </a:xfrm>
          <a:prstGeom prst="rect">
            <a:avLst/>
          </a:prstGeom>
          <a:noFill/>
          <a:ln>
            <a:noFill/>
          </a:ln>
        </p:spPr>
      </p:pic>
      <p:pic>
        <p:nvPicPr>
          <p:cNvPr descr="strudel-logo-dark-small.png" id="72" name="Google Shape;72;p14"/>
          <p:cNvPicPr preferRelativeResize="0"/>
          <p:nvPr/>
        </p:nvPicPr>
        <p:blipFill rotWithShape="1">
          <a:blip r:embed="rId3">
            <a:alphaModFix/>
          </a:blip>
          <a:srcRect b="0" l="0" r="0" t="0"/>
          <a:stretch/>
        </p:blipFill>
        <p:spPr>
          <a:xfrm>
            <a:off x="102002" y="4695135"/>
            <a:ext cx="1211609" cy="423592"/>
          </a:xfrm>
          <a:prstGeom prst="rect">
            <a:avLst/>
          </a:prstGeom>
          <a:noFill/>
          <a:ln>
            <a:noFill/>
          </a:ln>
        </p:spPr>
      </p:pic>
      <p:pic>
        <p:nvPicPr>
          <p:cNvPr descr="Image" id="73" name="Google Shape;73;p14"/>
          <p:cNvPicPr preferRelativeResize="0"/>
          <p:nvPr/>
        </p:nvPicPr>
        <p:blipFill rotWithShape="1">
          <a:blip r:embed="rId4">
            <a:alphaModFix/>
          </a:blip>
          <a:srcRect b="0" l="0" r="0" t="0"/>
          <a:stretch/>
        </p:blipFill>
        <p:spPr>
          <a:xfrm>
            <a:off x="8074203" y="4732458"/>
            <a:ext cx="958679" cy="348945"/>
          </a:xfrm>
          <a:prstGeom prst="rect">
            <a:avLst/>
          </a:prstGeom>
          <a:noFill/>
          <a:ln>
            <a:noFill/>
          </a:ln>
        </p:spPr>
      </p:pic>
      <p:sp>
        <p:nvSpPr>
          <p:cNvPr id="74" name="Google Shape;74;p14"/>
          <p:cNvSpPr txBox="1"/>
          <p:nvPr>
            <p:ph idx="12" type="sldNum"/>
          </p:nvPr>
        </p:nvSpPr>
        <p:spPr>
          <a:xfrm>
            <a:off x="4483220" y="4876800"/>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75" name="Shape 75"/>
        <p:cNvGrpSpPr/>
        <p:nvPr/>
      </p:nvGrpSpPr>
      <p:grpSpPr>
        <a:xfrm>
          <a:off x="0" y="0"/>
          <a:ext cx="0" cy="0"/>
          <a:chOff x="0" y="0"/>
          <a:chExt cx="0" cy="0"/>
        </a:xfrm>
      </p:grpSpPr>
      <p:sp>
        <p:nvSpPr>
          <p:cNvPr id="76" name="Google Shape;76;p15"/>
          <p:cNvSpPr/>
          <p:nvPr/>
        </p:nvSpPr>
        <p:spPr>
          <a:xfrm>
            <a:off x="-4025" y="4834925"/>
            <a:ext cx="9152100" cy="309600"/>
          </a:xfrm>
          <a:prstGeom prst="rect">
            <a:avLst/>
          </a:prstGeom>
          <a:solidFill>
            <a:srgbClr val="DCDE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strudel-logo-dark-small.png" id="77" name="Google Shape;77;p15"/>
          <p:cNvPicPr preferRelativeResize="0"/>
          <p:nvPr/>
        </p:nvPicPr>
        <p:blipFill rotWithShape="1">
          <a:blip r:embed="rId2">
            <a:alphaModFix/>
          </a:blip>
          <a:srcRect b="39157" l="0" r="0" t="0"/>
          <a:stretch/>
        </p:blipFill>
        <p:spPr>
          <a:xfrm>
            <a:off x="1413350" y="4880664"/>
            <a:ext cx="1024883" cy="217997"/>
          </a:xfrm>
          <a:prstGeom prst="rect">
            <a:avLst/>
          </a:prstGeom>
          <a:noFill/>
          <a:ln>
            <a:noFill/>
          </a:ln>
        </p:spPr>
      </p:pic>
      <p:pic>
        <p:nvPicPr>
          <p:cNvPr descr="SCS_Unitmark_187_K_CMYK.png" id="78" name="Google Shape;78;p15"/>
          <p:cNvPicPr preferRelativeResize="0"/>
          <p:nvPr/>
        </p:nvPicPr>
        <p:blipFill rotWithShape="1">
          <a:blip r:embed="rId3">
            <a:alphaModFix/>
          </a:blip>
          <a:srcRect b="0" l="0" r="0" t="0"/>
          <a:stretch/>
        </p:blipFill>
        <p:spPr>
          <a:xfrm>
            <a:off x="107412" y="4888157"/>
            <a:ext cx="1134520" cy="203047"/>
          </a:xfrm>
          <a:prstGeom prst="rect">
            <a:avLst/>
          </a:prstGeom>
          <a:noFill/>
          <a:ln>
            <a:noFill/>
          </a:ln>
        </p:spPr>
      </p:pic>
      <p:sp>
        <p:nvSpPr>
          <p:cNvPr id="79" name="Google Shape;79;p15"/>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
        <p:nvSpPr>
          <p:cNvPr id="80" name="Google Shape;80;p15"/>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36550" lvl="0" marL="457200" rtl="0" algn="l">
              <a:lnSpc>
                <a:spcPct val="100000"/>
              </a:lnSpc>
              <a:spcBef>
                <a:spcPts val="700"/>
              </a:spcBef>
              <a:spcAft>
                <a:spcPts val="0"/>
              </a:spcAft>
              <a:buClr>
                <a:srgbClr val="595959"/>
              </a:buClr>
              <a:buSzPts val="1700"/>
              <a:buFont typeface="Helvetica Neue"/>
              <a:buChar char="•"/>
              <a:defRPr sz="1700">
                <a:latin typeface="Helvetica Neue"/>
                <a:ea typeface="Helvetica Neue"/>
                <a:cs typeface="Helvetica Neue"/>
                <a:sym typeface="Helvetica Neue"/>
              </a:defRPr>
            </a:lvl1pPr>
            <a:lvl2pPr indent="-317500" lvl="1" marL="914400" rtl="0" algn="l">
              <a:lnSpc>
                <a:spcPct val="100000"/>
              </a:lnSpc>
              <a:spcBef>
                <a:spcPts val="500"/>
              </a:spcBef>
              <a:spcAft>
                <a:spcPts val="0"/>
              </a:spcAft>
              <a:buClr>
                <a:srgbClr val="595959"/>
              </a:buClr>
              <a:buSzPts val="1400"/>
              <a:buFont typeface="Helvetica Neue"/>
              <a:buChar char="‣"/>
              <a:defRPr sz="1400">
                <a:latin typeface="Helvetica Neue"/>
                <a:ea typeface="Helvetica Neue"/>
                <a:cs typeface="Helvetica Neue"/>
                <a:sym typeface="Helvetica Neue"/>
              </a:defRPr>
            </a:lvl2pPr>
            <a:lvl3pPr indent="-304800" lvl="2" marL="1371600" rtl="0" algn="l">
              <a:lnSpc>
                <a:spcPct val="100000"/>
              </a:lnSpc>
              <a:spcBef>
                <a:spcPts val="700"/>
              </a:spcBef>
              <a:spcAft>
                <a:spcPts val="0"/>
              </a:spcAft>
              <a:buClr>
                <a:srgbClr val="595959"/>
              </a:buClr>
              <a:buSzPts val="1200"/>
              <a:buFont typeface="Helvetica Neue"/>
              <a:buChar char="-"/>
              <a:defRPr sz="1200">
                <a:latin typeface="Helvetica Neue"/>
                <a:ea typeface="Helvetica Neue"/>
                <a:cs typeface="Helvetica Neue"/>
                <a:sym typeface="Helvetica Neue"/>
              </a:defRPr>
            </a:lvl3pPr>
            <a:lvl4pPr indent="-260350" lvl="3" marL="1828800" rtl="0" algn="l">
              <a:lnSpc>
                <a:spcPct val="100000"/>
              </a:lnSpc>
              <a:spcBef>
                <a:spcPts val="700"/>
              </a:spcBef>
              <a:spcAft>
                <a:spcPts val="0"/>
              </a:spcAft>
              <a:buClr>
                <a:srgbClr val="595959"/>
              </a:buClr>
              <a:buSzPts val="500"/>
              <a:buFont typeface="Helvetica Neue"/>
              <a:buChar char="✓"/>
              <a:defRPr sz="1000">
                <a:latin typeface="Helvetica Neue"/>
                <a:ea typeface="Helvetica Neue"/>
                <a:cs typeface="Helvetica Neue"/>
                <a:sym typeface="Helvetica Neue"/>
              </a:defRPr>
            </a:lvl4pPr>
            <a:lvl5pPr indent="-273050" lvl="4" marL="2286000" rtl="0" algn="l">
              <a:lnSpc>
                <a:spcPct val="100000"/>
              </a:lnSpc>
              <a:spcBef>
                <a:spcPts val="700"/>
              </a:spcBef>
              <a:spcAft>
                <a:spcPts val="0"/>
              </a:spcAft>
              <a:buClr>
                <a:srgbClr val="595959"/>
              </a:buClr>
              <a:buSzPts val="700"/>
              <a:buFont typeface="Helvetica Neue"/>
              <a:buChar char="•"/>
              <a:defRPr sz="900">
                <a:latin typeface="Helvetica Neue"/>
                <a:ea typeface="Helvetica Neue"/>
                <a:cs typeface="Helvetica Neue"/>
                <a:sym typeface="Helvetica Neue"/>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81" name="Google Shape;81;p15"/>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lvl1pPr lvl="0" rtl="0" algn="ctr">
              <a:lnSpc>
                <a:spcPct val="100000"/>
              </a:lnSpc>
              <a:spcBef>
                <a:spcPts val="0"/>
              </a:spcBef>
              <a:spcAft>
                <a:spcPts val="0"/>
              </a:spcAft>
              <a:buClr>
                <a:srgbClr val="AE0000"/>
              </a:buClr>
              <a:buSzPts val="3000"/>
              <a:buFont typeface="Helvetica Neue"/>
              <a:buNone/>
              <a:defRPr sz="3000">
                <a:solidFill>
                  <a:srgbClr val="AE0000"/>
                </a:solidFill>
                <a:latin typeface="Helvetica Neue"/>
                <a:ea typeface="Helvetica Neue"/>
                <a:cs typeface="Helvetica Neue"/>
                <a:sym typeface="Helvetica Neue"/>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82" name="Shape 82"/>
        <p:cNvGrpSpPr/>
        <p:nvPr/>
      </p:nvGrpSpPr>
      <p:grpSpPr>
        <a:xfrm>
          <a:off x="0" y="0"/>
          <a:ext cx="0" cy="0"/>
          <a:chOff x="0" y="0"/>
          <a:chExt cx="0" cy="0"/>
        </a:xfrm>
      </p:grpSpPr>
      <p:sp>
        <p:nvSpPr>
          <p:cNvPr id="83" name="Google Shape;83;p16"/>
          <p:cNvSpPr/>
          <p:nvPr/>
        </p:nvSpPr>
        <p:spPr>
          <a:xfrm>
            <a:off x="1143000" y="0"/>
            <a:ext cx="6858000" cy="1393500"/>
          </a:xfrm>
          <a:prstGeom prst="rect">
            <a:avLst/>
          </a:prstGeom>
          <a:solidFill>
            <a:srgbClr val="CC00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 name="Google Shape;84;p16"/>
          <p:cNvSpPr txBox="1"/>
          <p:nvPr>
            <p:ph type="title"/>
          </p:nvPr>
        </p:nvSpPr>
        <p:spPr>
          <a:xfrm>
            <a:off x="1657350" y="49293"/>
            <a:ext cx="5829300" cy="1265100"/>
          </a:xfrm>
          <a:prstGeom prst="rect">
            <a:avLst/>
          </a:prstGeom>
          <a:noFill/>
          <a:ln>
            <a:noFill/>
          </a:ln>
        </p:spPr>
        <p:txBody>
          <a:bodyPr anchorCtr="0" anchor="ctr" bIns="68550" lIns="68550" spcFirstLastPara="1" rIns="68550" wrap="square" tIns="68550">
            <a:noAutofit/>
          </a:bodyPr>
          <a:lstStyle>
            <a:lvl1pPr lvl="0" rtl="0" algn="ctr">
              <a:lnSpc>
                <a:spcPct val="100000"/>
              </a:lnSpc>
              <a:spcBef>
                <a:spcPts val="0"/>
              </a:spcBef>
              <a:spcAft>
                <a:spcPts val="0"/>
              </a:spcAft>
              <a:buClr>
                <a:srgbClr val="FFFFFF"/>
              </a:buClr>
              <a:buSzPts val="4500"/>
              <a:buFont typeface="Hind SemiBold"/>
              <a:buNone/>
              <a:defRPr sz="4500">
                <a:solidFill>
                  <a:srgbClr val="FFFFFF"/>
                </a:solidFill>
                <a:latin typeface="Hind SemiBold"/>
                <a:ea typeface="Hind SemiBold"/>
                <a:cs typeface="Hind SemiBold"/>
                <a:sym typeface="Hind SemiBold"/>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85" name="Google Shape;85;p16"/>
          <p:cNvSpPr txBox="1"/>
          <p:nvPr>
            <p:ph idx="1" type="body"/>
          </p:nvPr>
        </p:nvSpPr>
        <p:spPr>
          <a:xfrm>
            <a:off x="1657350" y="1485900"/>
            <a:ext cx="5829300" cy="3029100"/>
          </a:xfrm>
          <a:prstGeom prst="rect">
            <a:avLst/>
          </a:prstGeom>
          <a:noFill/>
          <a:ln>
            <a:noFill/>
          </a:ln>
        </p:spPr>
        <p:txBody>
          <a:bodyPr anchorCtr="0" anchor="t" bIns="68550" lIns="68550" spcFirstLastPara="1" rIns="68550" wrap="square" tIns="68550">
            <a:noAutofit/>
          </a:bodyPr>
          <a:lstStyle>
            <a:lvl1pPr indent="-381000" lvl="0" marL="457200" rtl="0" algn="l">
              <a:lnSpc>
                <a:spcPct val="115000"/>
              </a:lnSpc>
              <a:spcBef>
                <a:spcPts val="500"/>
              </a:spcBef>
              <a:spcAft>
                <a:spcPts val="0"/>
              </a:spcAft>
              <a:buClr>
                <a:srgbClr val="005481"/>
              </a:buClr>
              <a:buSzPts val="2400"/>
              <a:buFont typeface="Helvetica Neue"/>
              <a:buChar char="•"/>
              <a:defRPr sz="2400">
                <a:solidFill>
                  <a:srgbClr val="000000"/>
                </a:solidFill>
                <a:latin typeface="Hind"/>
                <a:ea typeface="Hind"/>
                <a:cs typeface="Hind"/>
                <a:sym typeface="Hind"/>
              </a:defRPr>
            </a:lvl1pPr>
            <a:lvl2pPr indent="-381000" lvl="1" marL="914400" rtl="0" algn="l">
              <a:lnSpc>
                <a:spcPct val="115000"/>
              </a:lnSpc>
              <a:spcBef>
                <a:spcPts val="500"/>
              </a:spcBef>
              <a:spcAft>
                <a:spcPts val="0"/>
              </a:spcAft>
              <a:buClr>
                <a:srgbClr val="005481"/>
              </a:buClr>
              <a:buSzPts val="2400"/>
              <a:buFont typeface="Helvetica Neue"/>
              <a:buChar char="•"/>
              <a:defRPr sz="2400">
                <a:solidFill>
                  <a:srgbClr val="000000"/>
                </a:solidFill>
                <a:latin typeface="Hind"/>
                <a:ea typeface="Hind"/>
                <a:cs typeface="Hind"/>
                <a:sym typeface="Hind"/>
              </a:defRPr>
            </a:lvl2pPr>
            <a:lvl3pPr indent="-381000" lvl="2" marL="1371600" rtl="0" algn="l">
              <a:lnSpc>
                <a:spcPct val="115000"/>
              </a:lnSpc>
              <a:spcBef>
                <a:spcPts val="500"/>
              </a:spcBef>
              <a:spcAft>
                <a:spcPts val="0"/>
              </a:spcAft>
              <a:buClr>
                <a:srgbClr val="005481"/>
              </a:buClr>
              <a:buSzPts val="2400"/>
              <a:buFont typeface="Helvetica Neue"/>
              <a:buChar char="•"/>
              <a:defRPr sz="2400">
                <a:solidFill>
                  <a:srgbClr val="000000"/>
                </a:solidFill>
                <a:latin typeface="Hind"/>
                <a:ea typeface="Hind"/>
                <a:cs typeface="Hind"/>
                <a:sym typeface="Hind"/>
              </a:defRPr>
            </a:lvl3pPr>
            <a:lvl4pPr indent="-381000" lvl="3" marL="1828800" rtl="0" algn="l">
              <a:lnSpc>
                <a:spcPct val="115000"/>
              </a:lnSpc>
              <a:spcBef>
                <a:spcPts val="500"/>
              </a:spcBef>
              <a:spcAft>
                <a:spcPts val="0"/>
              </a:spcAft>
              <a:buClr>
                <a:srgbClr val="005481"/>
              </a:buClr>
              <a:buSzPts val="2400"/>
              <a:buFont typeface="Helvetica Neue"/>
              <a:buChar char="•"/>
              <a:defRPr sz="2400">
                <a:solidFill>
                  <a:srgbClr val="000000"/>
                </a:solidFill>
                <a:latin typeface="Hind"/>
                <a:ea typeface="Hind"/>
                <a:cs typeface="Hind"/>
                <a:sym typeface="Hind"/>
              </a:defRPr>
            </a:lvl4pPr>
            <a:lvl5pPr indent="-381000" lvl="4" marL="2286000" rtl="0" algn="l">
              <a:lnSpc>
                <a:spcPct val="115000"/>
              </a:lnSpc>
              <a:spcBef>
                <a:spcPts val="500"/>
              </a:spcBef>
              <a:spcAft>
                <a:spcPts val="0"/>
              </a:spcAft>
              <a:buClr>
                <a:srgbClr val="005481"/>
              </a:buClr>
              <a:buSzPts val="2400"/>
              <a:buFont typeface="Helvetica Neue"/>
              <a:buChar char="•"/>
              <a:defRPr sz="2400">
                <a:solidFill>
                  <a:srgbClr val="000000"/>
                </a:solidFill>
                <a:latin typeface="Hind"/>
                <a:ea typeface="Hind"/>
                <a:cs typeface="Hind"/>
                <a:sym typeface="Hind"/>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86" name="Google Shape;86;p16"/>
          <p:cNvSpPr txBox="1"/>
          <p:nvPr>
            <p:ph idx="12" type="sldNum"/>
          </p:nvPr>
        </p:nvSpPr>
        <p:spPr>
          <a:xfrm>
            <a:off x="7724266" y="4749850"/>
            <a:ext cx="247800" cy="243600"/>
          </a:xfrm>
          <a:prstGeom prst="rect">
            <a:avLst/>
          </a:prstGeom>
          <a:noFill/>
          <a:ln>
            <a:noFill/>
          </a:ln>
        </p:spPr>
        <p:txBody>
          <a:bodyPr anchorCtr="0" anchor="t" bIns="68550" lIns="68550" spcFirstLastPara="1" rIns="68550" wrap="square" tIns="68550">
            <a:noAutofit/>
          </a:bodyPr>
          <a:lstStyle>
            <a:lvl1pPr indent="0" lvl="0" marL="0" marR="0" rtl="0" algn="r">
              <a:lnSpc>
                <a:spcPct val="100000"/>
              </a:lnSpc>
              <a:spcBef>
                <a:spcPts val="0"/>
              </a:spcBef>
              <a:spcAft>
                <a:spcPts val="0"/>
              </a:spcAft>
              <a:buClr>
                <a:srgbClr val="595959"/>
              </a:buClr>
              <a:buSzPts val="800"/>
              <a:buFont typeface="Arial"/>
              <a:buNone/>
              <a:defRPr sz="800"/>
            </a:lvl1pPr>
            <a:lvl2pPr indent="0" lvl="1" marL="0" marR="0" rtl="0" algn="r">
              <a:lnSpc>
                <a:spcPct val="100000"/>
              </a:lnSpc>
              <a:spcBef>
                <a:spcPts val="0"/>
              </a:spcBef>
              <a:spcAft>
                <a:spcPts val="0"/>
              </a:spcAft>
              <a:buClr>
                <a:srgbClr val="595959"/>
              </a:buClr>
              <a:buSzPts val="800"/>
              <a:buFont typeface="Arial"/>
              <a:buNone/>
              <a:defRPr sz="800"/>
            </a:lvl2pPr>
            <a:lvl3pPr indent="0" lvl="2" marL="0" marR="0" rtl="0" algn="r">
              <a:lnSpc>
                <a:spcPct val="100000"/>
              </a:lnSpc>
              <a:spcBef>
                <a:spcPts val="0"/>
              </a:spcBef>
              <a:spcAft>
                <a:spcPts val="0"/>
              </a:spcAft>
              <a:buClr>
                <a:srgbClr val="595959"/>
              </a:buClr>
              <a:buSzPts val="800"/>
              <a:buFont typeface="Arial"/>
              <a:buNone/>
              <a:defRPr sz="800"/>
            </a:lvl3pPr>
            <a:lvl4pPr indent="0" lvl="3" marL="0" marR="0" rtl="0" algn="r">
              <a:lnSpc>
                <a:spcPct val="100000"/>
              </a:lnSpc>
              <a:spcBef>
                <a:spcPts val="0"/>
              </a:spcBef>
              <a:spcAft>
                <a:spcPts val="0"/>
              </a:spcAft>
              <a:buClr>
                <a:srgbClr val="595959"/>
              </a:buClr>
              <a:buSzPts val="800"/>
              <a:buFont typeface="Arial"/>
              <a:buNone/>
              <a:defRPr sz="800"/>
            </a:lvl4pPr>
            <a:lvl5pPr indent="0" lvl="4" marL="0" marR="0" rtl="0" algn="r">
              <a:lnSpc>
                <a:spcPct val="100000"/>
              </a:lnSpc>
              <a:spcBef>
                <a:spcPts val="0"/>
              </a:spcBef>
              <a:spcAft>
                <a:spcPts val="0"/>
              </a:spcAft>
              <a:buClr>
                <a:srgbClr val="595959"/>
              </a:buClr>
              <a:buSzPts val="800"/>
              <a:buFont typeface="Arial"/>
              <a:buNone/>
              <a:defRPr sz="800"/>
            </a:lvl5pPr>
            <a:lvl6pPr indent="0" lvl="5" marL="0" marR="0" rtl="0" algn="r">
              <a:lnSpc>
                <a:spcPct val="100000"/>
              </a:lnSpc>
              <a:spcBef>
                <a:spcPts val="0"/>
              </a:spcBef>
              <a:spcAft>
                <a:spcPts val="0"/>
              </a:spcAft>
              <a:buClr>
                <a:srgbClr val="595959"/>
              </a:buClr>
              <a:buSzPts val="800"/>
              <a:buFont typeface="Arial"/>
              <a:buNone/>
              <a:defRPr sz="800"/>
            </a:lvl6pPr>
            <a:lvl7pPr indent="0" lvl="6" marL="0" marR="0" rtl="0" algn="r">
              <a:lnSpc>
                <a:spcPct val="100000"/>
              </a:lnSpc>
              <a:spcBef>
                <a:spcPts val="0"/>
              </a:spcBef>
              <a:spcAft>
                <a:spcPts val="0"/>
              </a:spcAft>
              <a:buClr>
                <a:srgbClr val="595959"/>
              </a:buClr>
              <a:buSzPts val="800"/>
              <a:buFont typeface="Arial"/>
              <a:buNone/>
              <a:defRPr sz="800"/>
            </a:lvl7pPr>
            <a:lvl8pPr indent="0" lvl="7" marL="0" marR="0" rtl="0" algn="r">
              <a:lnSpc>
                <a:spcPct val="100000"/>
              </a:lnSpc>
              <a:spcBef>
                <a:spcPts val="0"/>
              </a:spcBef>
              <a:spcAft>
                <a:spcPts val="0"/>
              </a:spcAft>
              <a:buClr>
                <a:srgbClr val="595959"/>
              </a:buClr>
              <a:buSzPts val="800"/>
              <a:buFont typeface="Arial"/>
              <a:buNone/>
              <a:defRPr sz="800"/>
            </a:lvl8pPr>
            <a:lvl9pPr indent="0" lvl="8" marL="0" marR="0" rtl="0" algn="r">
              <a:lnSpc>
                <a:spcPct val="100000"/>
              </a:lnSpc>
              <a:spcBef>
                <a:spcPts val="0"/>
              </a:spcBef>
              <a:spcAft>
                <a:spcPts val="0"/>
              </a:spcAft>
              <a:buClr>
                <a:srgbClr val="595959"/>
              </a:buClr>
              <a:buSzPts val="800"/>
              <a:buFont typeface="Arial"/>
              <a:buNone/>
              <a:defRPr sz="800"/>
            </a:lvl9pPr>
          </a:lstStyle>
          <a:p>
            <a:pPr indent="0" lvl="0" marL="0" rtl="0" algn="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2">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700"/>
              <a:buNone/>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89" name="Google Shape;89;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0"/>
              </a:spcBef>
              <a:spcAft>
                <a:spcPts val="0"/>
              </a:spcAft>
              <a:buSzPts val="1800"/>
              <a:buChar char="○"/>
              <a:defRPr/>
            </a:lvl2pPr>
            <a:lvl3pPr indent="-342900" lvl="2" marL="1371600" rtl="0" algn="l">
              <a:lnSpc>
                <a:spcPct val="115000"/>
              </a:lnSpc>
              <a:spcBef>
                <a:spcPts val="0"/>
              </a:spcBef>
              <a:spcAft>
                <a:spcPts val="0"/>
              </a:spcAft>
              <a:buSzPts val="1800"/>
              <a:buChar char="■"/>
              <a:defRPr/>
            </a:lvl3pPr>
            <a:lvl4pPr indent="-342900" lvl="3" marL="1828800" rtl="0" algn="l">
              <a:lnSpc>
                <a:spcPct val="115000"/>
              </a:lnSpc>
              <a:spcBef>
                <a:spcPts val="0"/>
              </a:spcBef>
              <a:spcAft>
                <a:spcPts val="0"/>
              </a:spcAft>
              <a:buSzPts val="1800"/>
              <a:buChar char="●"/>
              <a:defRPr/>
            </a:lvl4pPr>
            <a:lvl5pPr indent="-342900" lvl="4" marL="2286000" rtl="0" algn="l">
              <a:lnSpc>
                <a:spcPct val="115000"/>
              </a:lnSpc>
              <a:spcBef>
                <a:spcPts val="0"/>
              </a:spcBef>
              <a:spcAft>
                <a:spcPts val="0"/>
              </a:spcAft>
              <a:buSzPts val="1800"/>
              <a:buChar char="○"/>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90" name="Google Shape;90;p17"/>
          <p:cNvSpPr txBox="1"/>
          <p:nvPr>
            <p:ph idx="12" type="sldNum"/>
          </p:nvPr>
        </p:nvSpPr>
        <p:spPr>
          <a:xfrm>
            <a:off x="8695814" y="4696799"/>
            <a:ext cx="325500" cy="3264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 name="Shape 91"/>
        <p:cNvGrpSpPr/>
        <p:nvPr/>
      </p:nvGrpSpPr>
      <p:grpSpPr>
        <a:xfrm>
          <a:off x="0" y="0"/>
          <a:ext cx="0" cy="0"/>
          <a:chOff x="0" y="0"/>
          <a:chExt cx="0" cy="0"/>
        </a:xfrm>
      </p:grpSpPr>
      <p:sp>
        <p:nvSpPr>
          <p:cNvPr id="92" name="Google Shape;92;p18"/>
          <p:cNvSpPr/>
          <p:nvPr/>
        </p:nvSpPr>
        <p:spPr>
          <a:xfrm>
            <a:off x="-19878" y="4731454"/>
            <a:ext cx="9300300" cy="412200"/>
          </a:xfrm>
          <a:prstGeom prst="rect">
            <a:avLst/>
          </a:prstGeom>
          <a:solidFill>
            <a:srgbClr val="E2E4E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Picture 10" id="93" name="Google Shape;93;p18"/>
          <p:cNvPicPr preferRelativeResize="0"/>
          <p:nvPr/>
        </p:nvPicPr>
        <p:blipFill rotWithShape="1">
          <a:blip r:embed="rId2">
            <a:alphaModFix/>
          </a:blip>
          <a:srcRect b="0" l="0" r="0" t="0"/>
          <a:stretch/>
        </p:blipFill>
        <p:spPr>
          <a:xfrm>
            <a:off x="213691" y="4767261"/>
            <a:ext cx="2124637" cy="376239"/>
          </a:xfrm>
          <a:prstGeom prst="rect">
            <a:avLst/>
          </a:prstGeom>
          <a:noFill/>
          <a:ln>
            <a:noFill/>
          </a:ln>
        </p:spPr>
      </p:pic>
      <p:pic>
        <p:nvPicPr>
          <p:cNvPr descr="Picture 14" id="94" name="Google Shape;94;p18"/>
          <p:cNvPicPr preferRelativeResize="0"/>
          <p:nvPr/>
        </p:nvPicPr>
        <p:blipFill rotWithShape="1">
          <a:blip r:embed="rId3">
            <a:alphaModFix/>
          </a:blip>
          <a:srcRect b="0" l="0" r="0" t="0"/>
          <a:stretch/>
        </p:blipFill>
        <p:spPr>
          <a:xfrm>
            <a:off x="2753288" y="4800552"/>
            <a:ext cx="883728" cy="309653"/>
          </a:xfrm>
          <a:prstGeom prst="rect">
            <a:avLst/>
          </a:prstGeom>
          <a:noFill/>
          <a:ln>
            <a:noFill/>
          </a:ln>
        </p:spPr>
      </p:pic>
      <p:sp>
        <p:nvSpPr>
          <p:cNvPr id="95" name="Google Shape;95;p18"/>
          <p:cNvSpPr txBox="1"/>
          <p:nvPr>
            <p:ph type="title"/>
          </p:nvPr>
        </p:nvSpPr>
        <p:spPr>
          <a:xfrm>
            <a:off x="628650" y="273844"/>
            <a:ext cx="7886700" cy="9942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000000"/>
              </a:buClr>
              <a:buSzPts val="3300"/>
              <a:buFont typeface="Calibri"/>
              <a:buNone/>
              <a:defRPr sz="3300">
                <a:latin typeface="Calibri"/>
                <a:ea typeface="Calibri"/>
                <a:cs typeface="Calibri"/>
                <a:sym typeface="Calibri"/>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96" name="Google Shape;96;p18"/>
          <p:cNvSpPr txBox="1"/>
          <p:nvPr>
            <p:ph idx="12" type="sldNum"/>
          </p:nvPr>
        </p:nvSpPr>
        <p:spPr>
          <a:xfrm>
            <a:off x="8326144" y="4800838"/>
            <a:ext cx="189300" cy="2067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97" name="Shape 97"/>
        <p:cNvGrpSpPr/>
        <p:nvPr/>
      </p:nvGrpSpPr>
      <p:grpSpPr>
        <a:xfrm>
          <a:off x="0" y="0"/>
          <a:ext cx="0" cy="0"/>
          <a:chOff x="0" y="0"/>
          <a:chExt cx="0" cy="0"/>
        </a:xfrm>
      </p:grpSpPr>
      <p:sp>
        <p:nvSpPr>
          <p:cNvPr id="98" name="Google Shape;98;p19"/>
          <p:cNvSpPr txBox="1"/>
          <p:nvPr>
            <p:ph type="title"/>
          </p:nvPr>
        </p:nvSpPr>
        <p:spPr>
          <a:xfrm>
            <a:off x="633413" y="357188"/>
            <a:ext cx="7877100" cy="8574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000000"/>
              </a:buClr>
              <a:buSzPts val="4200"/>
              <a:buFont typeface="Helvetica Neue Light"/>
              <a:buNone/>
              <a:defRPr sz="4200">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grpSp>
        <p:nvGrpSpPr>
          <p:cNvPr id="99" name="Google Shape;99;p19"/>
          <p:cNvGrpSpPr/>
          <p:nvPr/>
        </p:nvGrpSpPr>
        <p:grpSpPr>
          <a:xfrm>
            <a:off x="66592" y="4688219"/>
            <a:ext cx="1282594" cy="411534"/>
            <a:chOff x="0" y="0"/>
            <a:chExt cx="3420251" cy="1097424"/>
          </a:xfrm>
        </p:grpSpPr>
        <p:pic>
          <p:nvPicPr>
            <p:cNvPr descr="Image" id="100" name="Google Shape;100;p19"/>
            <p:cNvPicPr preferRelativeResize="0"/>
            <p:nvPr/>
          </p:nvPicPr>
          <p:blipFill rotWithShape="1">
            <a:blip r:embed="rId2">
              <a:alphaModFix/>
            </a:blip>
            <a:srcRect b="0" l="0" r="0" t="0"/>
            <a:stretch/>
          </p:blipFill>
          <p:spPr>
            <a:xfrm>
              <a:off x="19" y="783390"/>
              <a:ext cx="3420232" cy="314034"/>
            </a:xfrm>
            <a:prstGeom prst="rect">
              <a:avLst/>
            </a:prstGeom>
            <a:noFill/>
            <a:ln>
              <a:noFill/>
            </a:ln>
          </p:spPr>
        </p:pic>
        <p:pic>
          <p:nvPicPr>
            <p:cNvPr descr="strudel-logo-dark-small.png" id="101" name="Google Shape;101;p19"/>
            <p:cNvPicPr preferRelativeResize="0"/>
            <p:nvPr/>
          </p:nvPicPr>
          <p:blipFill rotWithShape="1">
            <a:blip r:embed="rId3">
              <a:alphaModFix/>
            </a:blip>
            <a:srcRect b="39157" l="0" r="0" t="0"/>
            <a:stretch/>
          </p:blipFill>
          <p:spPr>
            <a:xfrm>
              <a:off x="0" y="0"/>
              <a:ext cx="3420095" cy="727467"/>
            </a:xfrm>
            <a:prstGeom prst="rect">
              <a:avLst/>
            </a:prstGeom>
            <a:noFill/>
            <a:ln>
              <a:noFill/>
            </a:ln>
          </p:spPr>
        </p:pic>
      </p:grpSp>
      <p:sp>
        <p:nvSpPr>
          <p:cNvPr id="102" name="Google Shape;102;p19"/>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103" name="Shape 103"/>
        <p:cNvGrpSpPr/>
        <p:nvPr/>
      </p:nvGrpSpPr>
      <p:grpSpPr>
        <a:xfrm>
          <a:off x="0" y="0"/>
          <a:ext cx="0" cy="0"/>
          <a:chOff x="0" y="0"/>
          <a:chExt cx="0" cy="0"/>
        </a:xfrm>
      </p:grpSpPr>
      <p:sp>
        <p:nvSpPr>
          <p:cNvPr id="104" name="Google Shape;104;p20"/>
          <p:cNvSpPr/>
          <p:nvPr/>
        </p:nvSpPr>
        <p:spPr>
          <a:xfrm>
            <a:off x="-39064" y="4501616"/>
            <a:ext cx="9300300" cy="654900"/>
          </a:xfrm>
          <a:prstGeom prst="rect">
            <a:avLst/>
          </a:prstGeom>
          <a:solidFill>
            <a:srgbClr val="E2E4E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Picture 8" id="105" name="Google Shape;105;p20"/>
          <p:cNvPicPr preferRelativeResize="0"/>
          <p:nvPr/>
        </p:nvPicPr>
        <p:blipFill rotWithShape="1">
          <a:blip r:embed="rId2">
            <a:alphaModFix/>
          </a:blip>
          <a:srcRect b="0" l="0" r="0" t="0"/>
          <a:stretch/>
        </p:blipFill>
        <p:spPr>
          <a:xfrm>
            <a:off x="7654095" y="4557713"/>
            <a:ext cx="1153961" cy="419100"/>
          </a:xfrm>
          <a:prstGeom prst="rect">
            <a:avLst/>
          </a:prstGeom>
          <a:noFill/>
          <a:ln>
            <a:noFill/>
          </a:ln>
        </p:spPr>
      </p:pic>
      <p:pic>
        <p:nvPicPr>
          <p:cNvPr descr="Picture 16" id="106" name="Google Shape;106;p20"/>
          <p:cNvPicPr preferRelativeResize="0"/>
          <p:nvPr/>
        </p:nvPicPr>
        <p:blipFill rotWithShape="1">
          <a:blip r:embed="rId3">
            <a:alphaModFix/>
          </a:blip>
          <a:srcRect b="0" l="0" r="0" t="0"/>
          <a:stretch/>
        </p:blipFill>
        <p:spPr>
          <a:xfrm>
            <a:off x="417280" y="4597978"/>
            <a:ext cx="1319009" cy="462172"/>
          </a:xfrm>
          <a:prstGeom prst="rect">
            <a:avLst/>
          </a:prstGeom>
          <a:noFill/>
          <a:ln>
            <a:noFill/>
          </a:ln>
        </p:spPr>
      </p:pic>
      <p:pic>
        <p:nvPicPr>
          <p:cNvPr descr="Picture 20" id="107" name="Google Shape;107;p20"/>
          <p:cNvPicPr preferRelativeResize="0"/>
          <p:nvPr/>
        </p:nvPicPr>
        <p:blipFill rotWithShape="1">
          <a:blip r:embed="rId4">
            <a:alphaModFix/>
          </a:blip>
          <a:srcRect b="0" l="0" r="0" t="0"/>
          <a:stretch/>
        </p:blipFill>
        <p:spPr>
          <a:xfrm>
            <a:off x="3200400" y="4574375"/>
            <a:ext cx="2743201" cy="485775"/>
          </a:xfrm>
          <a:prstGeom prst="rect">
            <a:avLst/>
          </a:prstGeom>
          <a:noFill/>
          <a:ln>
            <a:noFill/>
          </a:ln>
        </p:spPr>
      </p:pic>
      <p:sp>
        <p:nvSpPr>
          <p:cNvPr id="108" name="Google Shape;108;p20"/>
          <p:cNvSpPr txBox="1"/>
          <p:nvPr>
            <p:ph type="title"/>
          </p:nvPr>
        </p:nvSpPr>
        <p:spPr>
          <a:xfrm>
            <a:off x="628650" y="273844"/>
            <a:ext cx="7886700" cy="9942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000000"/>
              </a:buClr>
              <a:buSzPts val="3300"/>
              <a:buFont typeface="Calibri"/>
              <a:buNone/>
              <a:defRPr sz="3300">
                <a:latin typeface="Calibri"/>
                <a:ea typeface="Calibri"/>
                <a:cs typeface="Calibri"/>
                <a:sym typeface="Calibri"/>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09" name="Google Shape;109;p20"/>
          <p:cNvSpPr txBox="1"/>
          <p:nvPr>
            <p:ph idx="12" type="sldNum"/>
          </p:nvPr>
        </p:nvSpPr>
        <p:spPr>
          <a:xfrm>
            <a:off x="8326144" y="4800838"/>
            <a:ext cx="189300" cy="2067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0" name="Shape 110"/>
        <p:cNvGrpSpPr/>
        <p:nvPr/>
      </p:nvGrpSpPr>
      <p:grpSpPr>
        <a:xfrm>
          <a:off x="0" y="0"/>
          <a:ext cx="0" cy="0"/>
          <a:chOff x="0" y="0"/>
          <a:chExt cx="0" cy="0"/>
        </a:xfrm>
      </p:grpSpPr>
      <p:sp>
        <p:nvSpPr>
          <p:cNvPr id="111" name="Google Shape;111;p21"/>
          <p:cNvSpPr/>
          <p:nvPr/>
        </p:nvSpPr>
        <p:spPr>
          <a:xfrm>
            <a:off x="-19878" y="4731454"/>
            <a:ext cx="9300300" cy="412200"/>
          </a:xfrm>
          <a:prstGeom prst="rect">
            <a:avLst/>
          </a:prstGeom>
          <a:solidFill>
            <a:srgbClr val="E2E4E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Picture 10" id="112" name="Google Shape;112;p21"/>
          <p:cNvPicPr preferRelativeResize="0"/>
          <p:nvPr/>
        </p:nvPicPr>
        <p:blipFill rotWithShape="1">
          <a:blip r:embed="rId2">
            <a:alphaModFix/>
          </a:blip>
          <a:srcRect b="0" l="0" r="0" t="0"/>
          <a:stretch/>
        </p:blipFill>
        <p:spPr>
          <a:xfrm>
            <a:off x="213691" y="4767261"/>
            <a:ext cx="2124637" cy="376239"/>
          </a:xfrm>
          <a:prstGeom prst="rect">
            <a:avLst/>
          </a:prstGeom>
          <a:noFill/>
          <a:ln>
            <a:noFill/>
          </a:ln>
        </p:spPr>
      </p:pic>
      <p:pic>
        <p:nvPicPr>
          <p:cNvPr descr="Picture 14" id="113" name="Google Shape;113;p21"/>
          <p:cNvPicPr preferRelativeResize="0"/>
          <p:nvPr/>
        </p:nvPicPr>
        <p:blipFill rotWithShape="1">
          <a:blip r:embed="rId3">
            <a:alphaModFix/>
          </a:blip>
          <a:srcRect b="0" l="0" r="0" t="0"/>
          <a:stretch/>
        </p:blipFill>
        <p:spPr>
          <a:xfrm>
            <a:off x="2753288" y="4800552"/>
            <a:ext cx="883728" cy="309653"/>
          </a:xfrm>
          <a:prstGeom prst="rect">
            <a:avLst/>
          </a:prstGeom>
          <a:noFill/>
          <a:ln>
            <a:noFill/>
          </a:ln>
        </p:spPr>
      </p:pic>
      <p:sp>
        <p:nvSpPr>
          <p:cNvPr id="114" name="Google Shape;114;p21"/>
          <p:cNvSpPr txBox="1"/>
          <p:nvPr>
            <p:ph type="title"/>
          </p:nvPr>
        </p:nvSpPr>
        <p:spPr>
          <a:xfrm>
            <a:off x="628650" y="273844"/>
            <a:ext cx="7886700" cy="9942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C00000"/>
              </a:buClr>
              <a:buSzPts val="3300"/>
              <a:buFont typeface="Calibri"/>
              <a:buNone/>
              <a:defRPr sz="3300">
                <a:solidFill>
                  <a:srgbClr val="C00000"/>
                </a:solidFill>
                <a:latin typeface="Calibri"/>
                <a:ea typeface="Calibri"/>
                <a:cs typeface="Calibri"/>
                <a:sym typeface="Calibri"/>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15" name="Google Shape;115;p21"/>
          <p:cNvSpPr txBox="1"/>
          <p:nvPr>
            <p:ph idx="1" type="body"/>
          </p:nvPr>
        </p:nvSpPr>
        <p:spPr>
          <a:xfrm>
            <a:off x="628650" y="1369219"/>
            <a:ext cx="7886700" cy="3263400"/>
          </a:xfrm>
          <a:prstGeom prst="rect">
            <a:avLst/>
          </a:prstGeom>
          <a:noFill/>
          <a:ln>
            <a:noFill/>
          </a:ln>
        </p:spPr>
        <p:txBody>
          <a:bodyPr anchorCtr="0" anchor="t" bIns="34275" lIns="34275" spcFirstLastPara="1" rIns="34275" wrap="square" tIns="34275">
            <a:noAutofit/>
          </a:bodyPr>
          <a:lstStyle>
            <a:lvl1pPr indent="-361950" lvl="0" marL="457200" rtl="0" algn="l">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1pPr>
            <a:lvl2pPr indent="-361950" lvl="1" marL="914400" rtl="0" algn="l">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2pPr>
            <a:lvl3pPr indent="-361950" lvl="2" marL="1371600" rtl="0" algn="l">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3pPr>
            <a:lvl4pPr indent="-361950" lvl="3" marL="1828800" rtl="0" algn="l">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4pPr>
            <a:lvl5pPr indent="-361950" lvl="4" marL="2286000" rtl="0" algn="l">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116" name="Google Shape;116;p21"/>
          <p:cNvSpPr txBox="1"/>
          <p:nvPr>
            <p:ph idx="12" type="sldNum"/>
          </p:nvPr>
        </p:nvSpPr>
        <p:spPr>
          <a:xfrm>
            <a:off x="8326144" y="4800838"/>
            <a:ext cx="189300" cy="2067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21" name="Shape 121"/>
        <p:cNvGrpSpPr/>
        <p:nvPr/>
      </p:nvGrpSpPr>
      <p:grpSpPr>
        <a:xfrm>
          <a:off x="0" y="0"/>
          <a:ext cx="0" cy="0"/>
          <a:chOff x="0" y="0"/>
          <a:chExt cx="0" cy="0"/>
        </a:xfrm>
      </p:grpSpPr>
      <p:cxnSp>
        <p:nvCxnSpPr>
          <p:cNvPr id="122" name="Google Shape;122;p2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23" name="Google Shape;123;p23"/>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124" name="Google Shape;124;p23"/>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None/>
              <a:defRPr sz="2400">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125" name="Google Shape;1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6" name="Shape 126"/>
        <p:cNvGrpSpPr/>
        <p:nvPr/>
      </p:nvGrpSpPr>
      <p:grpSpPr>
        <a:xfrm>
          <a:off x="0" y="0"/>
          <a:ext cx="0" cy="0"/>
          <a:chOff x="0" y="0"/>
          <a:chExt cx="0" cy="0"/>
        </a:xfrm>
      </p:grpSpPr>
      <p:sp>
        <p:nvSpPr>
          <p:cNvPr id="127" name="Google Shape;127;p2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9" name="Google Shape;129;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0" name="Google Shape;1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1" name="Shape 131"/>
        <p:cNvGrpSpPr/>
        <p:nvPr/>
      </p:nvGrpSpPr>
      <p:grpSpPr>
        <a:xfrm>
          <a:off x="0" y="0"/>
          <a:ext cx="0" cy="0"/>
          <a:chOff x="0" y="0"/>
          <a:chExt cx="0" cy="0"/>
        </a:xfrm>
      </p:grpSpPr>
      <p:cxnSp>
        <p:nvCxnSpPr>
          <p:cNvPr id="132" name="Google Shape;132;p2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33" name="Google Shape;133;p25"/>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34" name="Google Shape;1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7" name="Google Shape;137;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38" name="Google Shape;138;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39" name="Google Shape;13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2" name="Google Shape;14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45" name="Google Shape;145;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46" name="Google Shape;14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47" name="Shape 147"/>
        <p:cNvGrpSpPr/>
        <p:nvPr/>
      </p:nvGrpSpPr>
      <p:grpSpPr>
        <a:xfrm>
          <a:off x="0" y="0"/>
          <a:ext cx="0" cy="0"/>
          <a:chOff x="0" y="0"/>
          <a:chExt cx="0" cy="0"/>
        </a:xfrm>
      </p:grpSpPr>
      <p:sp>
        <p:nvSpPr>
          <p:cNvPr id="148" name="Google Shape;148;p29"/>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49" name="Google Shape;1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0" name="Shape 150"/>
        <p:cNvGrpSpPr/>
        <p:nvPr/>
      </p:nvGrpSpPr>
      <p:grpSpPr>
        <a:xfrm>
          <a:off x="0" y="0"/>
          <a:ext cx="0" cy="0"/>
          <a:chOff x="0" y="0"/>
          <a:chExt cx="0" cy="0"/>
        </a:xfrm>
      </p:grpSpPr>
      <p:sp>
        <p:nvSpPr>
          <p:cNvPr id="151" name="Google Shape;151;p3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3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153" name="Google Shape;153;p30"/>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54" name="Google Shape;154;p3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5" name="Google Shape;155;p3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156" name="Google Shape;15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7" name="Shape 157"/>
        <p:cNvGrpSpPr/>
        <p:nvPr/>
      </p:nvGrpSpPr>
      <p:grpSpPr>
        <a:xfrm>
          <a:off x="0" y="0"/>
          <a:ext cx="0" cy="0"/>
          <a:chOff x="0" y="0"/>
          <a:chExt cx="0" cy="0"/>
        </a:xfrm>
      </p:grpSpPr>
      <p:sp>
        <p:nvSpPr>
          <p:cNvPr id="158" name="Google Shape;158;p31"/>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2100"/>
              <a:buNone/>
              <a:defRPr sz="2100"/>
            </a:lvl1pPr>
          </a:lstStyle>
          <a:p/>
        </p:txBody>
      </p:sp>
      <p:sp>
        <p:nvSpPr>
          <p:cNvPr id="159" name="Google Shape;15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0" name="Shape 160"/>
        <p:cNvGrpSpPr/>
        <p:nvPr/>
      </p:nvGrpSpPr>
      <p:grpSpPr>
        <a:xfrm>
          <a:off x="0" y="0"/>
          <a:ext cx="0" cy="0"/>
          <a:chOff x="0" y="0"/>
          <a:chExt cx="0" cy="0"/>
        </a:xfrm>
      </p:grpSpPr>
      <p:sp>
        <p:nvSpPr>
          <p:cNvPr id="161" name="Google Shape;161;p3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2"/>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0"/>
              <a:buNone/>
              <a:defRPr b="1" sz="14000"/>
            </a:lvl1pPr>
            <a:lvl2pPr lvl="1" rtl="0" algn="ctr">
              <a:lnSpc>
                <a:spcPct val="100000"/>
              </a:lnSpc>
              <a:spcBef>
                <a:spcPts val="0"/>
              </a:spcBef>
              <a:spcAft>
                <a:spcPts val="0"/>
              </a:spcAft>
              <a:buSzPts val="14000"/>
              <a:buNone/>
              <a:defRPr b="1" sz="14000"/>
            </a:lvl2pPr>
            <a:lvl3pPr lvl="2" rtl="0" algn="ctr">
              <a:lnSpc>
                <a:spcPct val="100000"/>
              </a:lnSpc>
              <a:spcBef>
                <a:spcPts val="0"/>
              </a:spcBef>
              <a:spcAft>
                <a:spcPts val="0"/>
              </a:spcAft>
              <a:buSzPts val="14000"/>
              <a:buNone/>
              <a:defRPr b="1" sz="14000"/>
            </a:lvl3pPr>
            <a:lvl4pPr lvl="3" rtl="0" algn="ctr">
              <a:lnSpc>
                <a:spcPct val="100000"/>
              </a:lnSpc>
              <a:spcBef>
                <a:spcPts val="0"/>
              </a:spcBef>
              <a:spcAft>
                <a:spcPts val="0"/>
              </a:spcAft>
              <a:buSzPts val="14000"/>
              <a:buNone/>
              <a:defRPr b="1" sz="14000"/>
            </a:lvl4pPr>
            <a:lvl5pPr lvl="4" rtl="0" algn="ctr">
              <a:lnSpc>
                <a:spcPct val="100000"/>
              </a:lnSpc>
              <a:spcBef>
                <a:spcPts val="0"/>
              </a:spcBef>
              <a:spcAft>
                <a:spcPts val="0"/>
              </a:spcAft>
              <a:buSzPts val="14000"/>
              <a:buNone/>
              <a:defRPr b="1" sz="14000"/>
            </a:lvl5pPr>
            <a:lvl6pPr lvl="5" rtl="0" algn="ctr">
              <a:lnSpc>
                <a:spcPct val="100000"/>
              </a:lnSpc>
              <a:spcBef>
                <a:spcPts val="0"/>
              </a:spcBef>
              <a:spcAft>
                <a:spcPts val="0"/>
              </a:spcAft>
              <a:buSzPts val="14000"/>
              <a:buNone/>
              <a:defRPr b="1" sz="14000"/>
            </a:lvl6pPr>
            <a:lvl7pPr lvl="6" rtl="0" algn="ctr">
              <a:lnSpc>
                <a:spcPct val="100000"/>
              </a:lnSpc>
              <a:spcBef>
                <a:spcPts val="0"/>
              </a:spcBef>
              <a:spcAft>
                <a:spcPts val="0"/>
              </a:spcAft>
              <a:buSzPts val="14000"/>
              <a:buNone/>
              <a:defRPr b="1" sz="14000"/>
            </a:lvl7pPr>
            <a:lvl8pPr lvl="7" rtl="0" algn="ctr">
              <a:lnSpc>
                <a:spcPct val="100000"/>
              </a:lnSpc>
              <a:spcBef>
                <a:spcPts val="0"/>
              </a:spcBef>
              <a:spcAft>
                <a:spcPts val="0"/>
              </a:spcAft>
              <a:buSzPts val="14000"/>
              <a:buNone/>
              <a:defRPr b="1" sz="14000"/>
            </a:lvl8pPr>
            <a:lvl9pPr lvl="8" rtl="0" algn="ctr">
              <a:lnSpc>
                <a:spcPct val="100000"/>
              </a:lnSpc>
              <a:spcBef>
                <a:spcPts val="0"/>
              </a:spcBef>
              <a:spcAft>
                <a:spcPts val="0"/>
              </a:spcAft>
              <a:buSzPts val="14000"/>
              <a:buNone/>
              <a:defRPr b="1" sz="14000"/>
            </a:lvl9pPr>
          </a:lstStyle>
          <a:p>
            <a:r>
              <a:t>xx%</a:t>
            </a:r>
          </a:p>
        </p:txBody>
      </p:sp>
      <p:sp>
        <p:nvSpPr>
          <p:cNvPr id="163" name="Google Shape;163;p32"/>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64" name="Google Shape;16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5" name="Shape 165"/>
        <p:cNvGrpSpPr/>
        <p:nvPr/>
      </p:nvGrpSpPr>
      <p:grpSpPr>
        <a:xfrm>
          <a:off x="0" y="0"/>
          <a:ext cx="0" cy="0"/>
          <a:chOff x="0" y="0"/>
          <a:chExt cx="0" cy="0"/>
        </a:xfrm>
      </p:grpSpPr>
      <p:sp>
        <p:nvSpPr>
          <p:cNvPr id="166" name="Google Shape;16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4.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65" name="Google Shape;6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1pPr>
            <a:lvl2pPr indent="-342900" lvl="1" marL="9144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2pPr>
            <a:lvl3pPr indent="-342900" lvl="2" marL="13716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3pPr>
            <a:lvl4pPr indent="-342900" lvl="3" marL="18288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4pPr>
            <a:lvl5pPr indent="-342900" lvl="4" marL="22860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5pPr>
            <a:lvl6pPr indent="-342900" lvl="5" marL="27432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6pPr>
            <a:lvl7pPr indent="-342900" lvl="6" marL="32004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7pPr>
            <a:lvl8pPr indent="-342900" lvl="7" marL="36576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8pPr>
            <a:lvl9pPr indent="-342900" lvl="8" marL="41148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9pPr>
          </a:lstStyle>
          <a:p/>
        </p:txBody>
      </p:sp>
      <p:sp>
        <p:nvSpPr>
          <p:cNvPr id="66" name="Google Shape;66;p13"/>
          <p:cNvSpPr txBox="1"/>
          <p:nvPr>
            <p:ph idx="12" type="sldNum"/>
          </p:nvPr>
        </p:nvSpPr>
        <p:spPr>
          <a:xfrm>
            <a:off x="8695814" y="4696799"/>
            <a:ext cx="3255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119" name="Google Shape;119;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120" name="Google Shape;12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1.xml"/><Relationship Id="rId3" Type="http://schemas.openxmlformats.org/officeDocument/2006/relationships/image" Target="../media/image126.png"/><Relationship Id="rId4" Type="http://schemas.openxmlformats.org/officeDocument/2006/relationships/hyperlink" Target="http://graphics.stanford.edu/~kayvonf/misc/cleartalktips.pdf"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2.xml"/><Relationship Id="rId3" Type="http://schemas.openxmlformats.org/officeDocument/2006/relationships/image" Target="../media/image12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3.xml"/><Relationship Id="rId3" Type="http://schemas.openxmlformats.org/officeDocument/2006/relationships/image" Target="../media/image13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4.xml"/><Relationship Id="rId3" Type="http://schemas.openxmlformats.org/officeDocument/2006/relationships/image" Target="../media/image1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5.xml"/><Relationship Id="rId3" Type="http://schemas.openxmlformats.org/officeDocument/2006/relationships/image" Target="../media/image1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6.xml"/><Relationship Id="rId3" Type="http://schemas.openxmlformats.org/officeDocument/2006/relationships/image" Target="../media/image13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0" Type="http://schemas.openxmlformats.org/officeDocument/2006/relationships/hyperlink" Target="https://cmustrudel.github.io/papers/icse18badges.pdf" TargetMode="External"/><Relationship Id="rId1" Type="http://schemas.openxmlformats.org/officeDocument/2006/relationships/slideLayout" Target="../slideLayouts/slideLayout21.xml"/><Relationship Id="rId2" Type="http://schemas.openxmlformats.org/officeDocument/2006/relationships/notesSlide" Target="../notesSlides/notesSlide112.xml"/><Relationship Id="rId3" Type="http://schemas.openxmlformats.org/officeDocument/2006/relationships/hyperlink" Target="https://www.cmu.edu/gcc/handouts-and-resources/handouts/PowerPoint.pdf" TargetMode="External"/><Relationship Id="rId4" Type="http://schemas.openxmlformats.org/officeDocument/2006/relationships/hyperlink" Target="https://www.microsoft.com/en-us/research/academic-program/give-great-research-talk/" TargetMode="External"/><Relationship Id="rId9" Type="http://schemas.openxmlformats.org/officeDocument/2006/relationships/hyperlink" Target="https://cmustrudel.github.io/slides/icse18badges.pdf" TargetMode="External"/><Relationship Id="rId5" Type="http://schemas.openxmlformats.org/officeDocument/2006/relationships/hyperlink" Target="https://www.slideshare.net/Felienne/presenting-structure-storysupport" TargetMode="External"/><Relationship Id="rId6" Type="http://schemas.openxmlformats.org/officeDocument/2006/relationships/hyperlink" Target="http://graphics.stanford.edu/~kayvonf/misc/cleartalktips.pdf" TargetMode="External"/><Relationship Id="rId7" Type="http://schemas.openxmlformats.org/officeDocument/2006/relationships/hyperlink" Target="https://cmustrudel.github.io/slides/icse19social.pdf" TargetMode="External"/><Relationship Id="rId8" Type="http://schemas.openxmlformats.org/officeDocument/2006/relationships/hyperlink" Target="https://cmustrudel.github.io/papers/icse19social.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7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2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14.png"/><Relationship Id="rId5"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29.png"/></Relationships>
</file>

<file path=ppt/slides/_rels/slide23.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41.png"/><Relationship Id="rId13" Type="http://schemas.openxmlformats.org/officeDocument/2006/relationships/image" Target="../media/image38.png"/><Relationship Id="rId12"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3.jpg"/><Relationship Id="rId15" Type="http://schemas.openxmlformats.org/officeDocument/2006/relationships/image" Target="../media/image35.png"/><Relationship Id="rId14" Type="http://schemas.openxmlformats.org/officeDocument/2006/relationships/image" Target="../media/image37.png"/><Relationship Id="rId17" Type="http://schemas.openxmlformats.org/officeDocument/2006/relationships/image" Target="../media/image39.png"/><Relationship Id="rId16" Type="http://schemas.openxmlformats.org/officeDocument/2006/relationships/image" Target="../media/image40.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32.jpg"/><Relationship Id="rId8"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49.png"/><Relationship Id="rId12" Type="http://schemas.openxmlformats.org/officeDocument/2006/relationships/hyperlink" Target="http://opensourcesurvey.org/2017/" TargetMode="External"/><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4.png"/><Relationship Id="rId9"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81.png"/><Relationship Id="rId4" Type="http://schemas.openxmlformats.org/officeDocument/2006/relationships/image" Target="../media/image47.png"/><Relationship Id="rId5" Type="http://schemas.openxmlformats.org/officeDocument/2006/relationships/image" Target="../media/image51.png"/><Relationship Id="rId6"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7.png"/><Relationship Id="rId4" Type="http://schemas.openxmlformats.org/officeDocument/2006/relationships/image" Target="../media/image61.png"/><Relationship Id="rId5" Type="http://schemas.openxmlformats.org/officeDocument/2006/relationships/image" Target="../media/image54.png"/><Relationship Id="rId6"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cmustrudel.github.io/" TargetMode="External"/><Relationship Id="rId4" Type="http://schemas.openxmlformats.org/officeDocument/2006/relationships/hyperlink" Target="mailto:vasilescu@cmu.edu" TargetMode="External"/><Relationship Id="rId9" Type="http://schemas.openxmlformats.org/officeDocument/2006/relationships/image" Target="../media/image4.pn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hyperlink" Target="mailto:dabbish@cmu.edu" TargetMode="External"/><Relationship Id="rId8" Type="http://schemas.openxmlformats.org/officeDocument/2006/relationships/hyperlink" Target="mailto:huilianq@andrew.cmu.ed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20" Type="http://schemas.openxmlformats.org/officeDocument/2006/relationships/image" Target="../media/image33.jpg"/><Relationship Id="rId11" Type="http://schemas.openxmlformats.org/officeDocument/2006/relationships/image" Target="../media/image69.png"/><Relationship Id="rId10" Type="http://schemas.openxmlformats.org/officeDocument/2006/relationships/image" Target="../media/image64.png"/><Relationship Id="rId13" Type="http://schemas.openxmlformats.org/officeDocument/2006/relationships/image" Target="../media/image67.png"/><Relationship Id="rId12" Type="http://schemas.openxmlformats.org/officeDocument/2006/relationships/image" Target="../media/image63.png"/><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2.jpg"/><Relationship Id="rId4" Type="http://schemas.openxmlformats.org/officeDocument/2006/relationships/hyperlink" Target="http://stackoverflow.com/research/developer-survey-2015#profile-gender" TargetMode="External"/><Relationship Id="rId9" Type="http://schemas.openxmlformats.org/officeDocument/2006/relationships/image" Target="../media/image65.png"/><Relationship Id="rId15" Type="http://schemas.openxmlformats.org/officeDocument/2006/relationships/image" Target="../media/image24.png"/><Relationship Id="rId14" Type="http://schemas.openxmlformats.org/officeDocument/2006/relationships/image" Target="../media/image70.png"/><Relationship Id="rId17" Type="http://schemas.openxmlformats.org/officeDocument/2006/relationships/image" Target="../media/image30.png"/><Relationship Id="rId16" Type="http://schemas.openxmlformats.org/officeDocument/2006/relationships/image" Target="../media/image22.png"/><Relationship Id="rId5" Type="http://schemas.openxmlformats.org/officeDocument/2006/relationships/hyperlink" Target="http://alyssafrazee.com/gender-and-github-code.html" TargetMode="External"/><Relationship Id="rId19" Type="http://schemas.openxmlformats.org/officeDocument/2006/relationships/image" Target="../media/image31.png"/><Relationship Id="rId6" Type="http://schemas.openxmlformats.org/officeDocument/2006/relationships/hyperlink" Target="http://www.google.com/diversity/index.html#chart" TargetMode="External"/><Relationship Id="rId18" Type="http://schemas.openxmlformats.org/officeDocument/2006/relationships/image" Target="../media/image26.png"/><Relationship Id="rId7" Type="http://schemas.openxmlformats.org/officeDocument/2006/relationships/hyperlink" Target="https://goo.gl/nT4YiI" TargetMode="External"/><Relationship Id="rId8"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84.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90.png"/><Relationship Id="rId4" Type="http://schemas.openxmlformats.org/officeDocument/2006/relationships/image" Target="../media/image8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00.png"/><Relationship Id="rId4" Type="http://schemas.openxmlformats.org/officeDocument/2006/relationships/image" Target="../media/image96.png"/><Relationship Id="rId5" Type="http://schemas.openxmlformats.org/officeDocument/2006/relationships/image" Target="../media/image89.png"/><Relationship Id="rId6"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95.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91.png"/><Relationship Id="rId4"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99.png"/><Relationship Id="rId4" Type="http://schemas.openxmlformats.org/officeDocument/2006/relationships/image" Target="../media/image88.png"/><Relationship Id="rId5" Type="http://schemas.openxmlformats.org/officeDocument/2006/relationships/image" Target="../media/image94.png"/><Relationship Id="rId6" Type="http://schemas.openxmlformats.org/officeDocument/2006/relationships/image" Target="../media/image107.png"/><Relationship Id="rId7" Type="http://schemas.openxmlformats.org/officeDocument/2006/relationships/image" Target="../media/image93.png"/></Relationships>
</file>

<file path=ppt/slides/_rels/slide52.xml.rels><?xml version="1.0" encoding="UTF-8" standalone="yes"?><Relationships xmlns="http://schemas.openxmlformats.org/package/2006/relationships"><Relationship Id="rId10" Type="http://schemas.openxmlformats.org/officeDocument/2006/relationships/image" Target="../media/image105.png"/><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10.png"/><Relationship Id="rId5" Type="http://schemas.openxmlformats.org/officeDocument/2006/relationships/image" Target="../media/image98.png"/><Relationship Id="rId6" Type="http://schemas.openxmlformats.org/officeDocument/2006/relationships/image" Target="../media/image97.png"/><Relationship Id="rId7" Type="http://schemas.openxmlformats.org/officeDocument/2006/relationships/image" Target="../media/image103.png"/><Relationship Id="rId8" Type="http://schemas.openxmlformats.org/officeDocument/2006/relationships/image" Target="../media/image10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08.png"/><Relationship Id="rId4" Type="http://schemas.openxmlformats.org/officeDocument/2006/relationships/image" Target="../media/image105.png"/><Relationship Id="rId5" Type="http://schemas.openxmlformats.org/officeDocument/2006/relationships/image" Target="../media/image115.png"/><Relationship Id="rId6" Type="http://schemas.openxmlformats.org/officeDocument/2006/relationships/image" Target="../media/image106.png"/><Relationship Id="rId7" Type="http://schemas.openxmlformats.org/officeDocument/2006/relationships/image" Target="../media/image112.png"/><Relationship Id="rId8" Type="http://schemas.openxmlformats.org/officeDocument/2006/relationships/image" Target="../media/image1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16.png"/><Relationship Id="rId4" Type="http://schemas.openxmlformats.org/officeDocument/2006/relationships/image" Target="../media/image109.png"/><Relationship Id="rId5" Type="http://schemas.openxmlformats.org/officeDocument/2006/relationships/image" Target="../media/image114.png"/><Relationship Id="rId6" Type="http://schemas.openxmlformats.org/officeDocument/2006/relationships/image" Target="../media/image117.png"/><Relationship Id="rId7" Type="http://schemas.openxmlformats.org/officeDocument/2006/relationships/image" Target="../media/image11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19.png"/><Relationship Id="rId4" Type="http://schemas.openxmlformats.org/officeDocument/2006/relationships/image" Target="../media/image109.png"/><Relationship Id="rId5" Type="http://schemas.openxmlformats.org/officeDocument/2006/relationships/image" Target="../media/image1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18.png"/><Relationship Id="rId4" Type="http://schemas.openxmlformats.org/officeDocument/2006/relationships/image" Target="../media/image120.png"/><Relationship Id="rId9" Type="http://schemas.openxmlformats.org/officeDocument/2006/relationships/image" Target="../media/image131.png"/><Relationship Id="rId5" Type="http://schemas.openxmlformats.org/officeDocument/2006/relationships/image" Target="../media/image127.png"/><Relationship Id="rId6" Type="http://schemas.openxmlformats.org/officeDocument/2006/relationships/image" Target="../media/image130.png"/><Relationship Id="rId7" Type="http://schemas.openxmlformats.org/officeDocument/2006/relationships/image" Target="../media/image124.png"/><Relationship Id="rId8" Type="http://schemas.openxmlformats.org/officeDocument/2006/relationships/image" Target="../media/image1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comments" Target="../comments/commen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realpython.com/installing-python/" TargetMode="External"/><Relationship Id="rId4" Type="http://schemas.openxmlformats.org/officeDocument/2006/relationships/hyperlink" Target="https://pandas.pydata.org/pandas-docs/stable/install.html"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1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1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1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Diversity and Inclusion in Software Development</a:t>
            </a:r>
            <a:endParaRPr/>
          </a:p>
        </p:txBody>
      </p:sp>
      <p:sp>
        <p:nvSpPr>
          <p:cNvPr id="172" name="Google Shape;172;p3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Laura Dabbish, Bogdan Vasilescu, Sophie Huilian Qiu</a:t>
            </a:r>
            <a:endParaRPr/>
          </a:p>
          <a:p>
            <a:pPr indent="0" lvl="0" marL="0" rtl="0" algn="l">
              <a:spcBef>
                <a:spcPts val="0"/>
              </a:spcBef>
              <a:spcAft>
                <a:spcPts val="0"/>
              </a:spcAft>
              <a:buNone/>
            </a:pPr>
            <a:r>
              <a:rPr lang="en"/>
              <a:t>Carnegie Mellon University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OurCS Workshop</a:t>
            </a:r>
            <a:endParaRPr/>
          </a:p>
          <a:p>
            <a:pPr indent="0" lvl="0" marL="0" rtl="0" algn="l">
              <a:spcBef>
                <a:spcPts val="0"/>
              </a:spcBef>
              <a:spcAft>
                <a:spcPts val="0"/>
              </a:spcAft>
              <a:buNone/>
            </a:pPr>
            <a:r>
              <a:rPr lang="en"/>
              <a:t>October 18th - 20th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43"/>
          <p:cNvPicPr preferRelativeResize="0"/>
          <p:nvPr/>
        </p:nvPicPr>
        <p:blipFill>
          <a:blip r:embed="rId3">
            <a:alphaModFix/>
          </a:blip>
          <a:stretch>
            <a:fillRect/>
          </a:stretch>
        </p:blipFill>
        <p:spPr>
          <a:xfrm>
            <a:off x="69900" y="61586"/>
            <a:ext cx="10907176" cy="4552726"/>
          </a:xfrm>
          <a:prstGeom prst="rect">
            <a:avLst/>
          </a:prstGeom>
          <a:noFill/>
          <a:ln>
            <a:noFill/>
          </a:ln>
        </p:spPr>
      </p:pic>
      <p:sp>
        <p:nvSpPr>
          <p:cNvPr id="243" name="Google Shape;243;p43"/>
          <p:cNvSpPr txBox="1"/>
          <p:nvPr/>
        </p:nvSpPr>
        <p:spPr>
          <a:xfrm>
            <a:off x="1285875" y="4677975"/>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https://chaoss.community/metrics/</a:t>
            </a:r>
            <a:endParaRPr b="1" sz="1800">
              <a:solidFill>
                <a:srgbClr val="FFFFFF"/>
              </a:solidFill>
              <a:latin typeface="Roboto"/>
              <a:ea typeface="Roboto"/>
              <a:cs typeface="Roboto"/>
              <a:sym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First create an outline, then make slides</a:t>
            </a:r>
            <a:endParaRPr sz="3600"/>
          </a:p>
        </p:txBody>
      </p:sp>
      <p:sp>
        <p:nvSpPr>
          <p:cNvPr id="1436" name="Google Shape;1436;p133"/>
          <p:cNvSpPr txBox="1"/>
          <p:nvPr>
            <p:ph idx="1" type="body"/>
          </p:nvPr>
        </p:nvSpPr>
        <p:spPr>
          <a:xfrm>
            <a:off x="311700" y="148012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List down the main ideas. </a:t>
            </a:r>
            <a:endParaRPr sz="2400"/>
          </a:p>
          <a:p>
            <a:pPr indent="0" lvl="0" marL="457200" rtl="0" algn="l">
              <a:lnSpc>
                <a:spcPct val="115000"/>
              </a:lnSpc>
              <a:spcBef>
                <a:spcPts val="0"/>
              </a:spcBef>
              <a:spcAft>
                <a:spcPts val="0"/>
              </a:spcAft>
              <a:buSzPts val="1800"/>
              <a:buNone/>
            </a:pPr>
            <a:r>
              <a:t/>
            </a:r>
            <a:endParaRPr sz="2400"/>
          </a:p>
          <a:p>
            <a:pPr indent="-381000" lvl="0" marL="457200" rtl="0" algn="l">
              <a:lnSpc>
                <a:spcPct val="115000"/>
              </a:lnSpc>
              <a:spcBef>
                <a:spcPts val="0"/>
              </a:spcBef>
              <a:spcAft>
                <a:spcPts val="0"/>
              </a:spcAft>
              <a:buSzPts val="2400"/>
              <a:buChar char="●"/>
            </a:pPr>
            <a:r>
              <a:rPr lang="en" sz="2400"/>
              <a:t>Turn each idea into its own slide.</a:t>
            </a:r>
            <a:endParaRPr sz="2400"/>
          </a:p>
          <a:p>
            <a:pPr indent="0" lvl="0" marL="457200" rtl="0" algn="l">
              <a:lnSpc>
                <a:spcPct val="115000"/>
              </a:lnSpc>
              <a:spcBef>
                <a:spcPts val="0"/>
              </a:spcBef>
              <a:spcAft>
                <a:spcPts val="0"/>
              </a:spcAft>
              <a:buSzPts val="1800"/>
              <a:buNone/>
            </a:pPr>
            <a:r>
              <a:t/>
            </a:r>
            <a:endParaRPr sz="2400"/>
          </a:p>
          <a:p>
            <a:pPr indent="-381000" lvl="0" marL="457200" rtl="0" algn="l">
              <a:lnSpc>
                <a:spcPct val="115000"/>
              </a:lnSpc>
              <a:spcBef>
                <a:spcPts val="0"/>
              </a:spcBef>
              <a:spcAft>
                <a:spcPts val="0"/>
              </a:spcAft>
              <a:buSzPts val="2400"/>
              <a:buChar char="●"/>
            </a:pPr>
            <a:r>
              <a:rPr lang="en" sz="2400"/>
              <a:t>Keep each slide (relatively) sparse. </a:t>
            </a:r>
            <a:endParaRPr sz="2400"/>
          </a:p>
          <a:p>
            <a:pPr indent="0" lvl="0" marL="457200" rtl="0" algn="l">
              <a:lnSpc>
                <a:spcPct val="115000"/>
              </a:lnSpc>
              <a:spcBef>
                <a:spcPts val="0"/>
              </a:spcBef>
              <a:spcAft>
                <a:spcPts val="0"/>
              </a:spcAft>
              <a:buSzPts val="1800"/>
              <a:buNone/>
            </a:pPr>
            <a:r>
              <a:t/>
            </a:r>
            <a:endParaRPr sz="2400"/>
          </a:p>
          <a:p>
            <a:pPr indent="-381000" lvl="0" marL="457200" rtl="0" algn="l">
              <a:lnSpc>
                <a:spcPct val="115000"/>
              </a:lnSpc>
              <a:spcBef>
                <a:spcPts val="0"/>
              </a:spcBef>
              <a:spcAft>
                <a:spcPts val="0"/>
              </a:spcAft>
              <a:buSzPts val="2400"/>
              <a:buChar char="●"/>
            </a:pPr>
            <a:r>
              <a:rPr lang="en" sz="2400"/>
              <a:t>Transition between slides with verbal cues.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6">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34"/>
          <p:cNvSpPr txBox="1"/>
          <p:nvPr>
            <p:ph type="title"/>
          </p:nvPr>
        </p:nvSpPr>
        <p:spPr>
          <a:xfrm>
            <a:off x="311700" y="2961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Try using the “assertion-evidence” model</a:t>
            </a:r>
            <a:endParaRPr sz="3600"/>
          </a:p>
        </p:txBody>
      </p:sp>
      <p:pic>
        <p:nvPicPr>
          <p:cNvPr id="1442" name="Google Shape;1442;p134"/>
          <p:cNvPicPr preferRelativeResize="0"/>
          <p:nvPr/>
        </p:nvPicPr>
        <p:blipFill rotWithShape="1">
          <a:blip r:embed="rId3">
            <a:alphaModFix/>
          </a:blip>
          <a:srcRect b="0" l="0" r="0" t="0"/>
          <a:stretch/>
        </p:blipFill>
        <p:spPr>
          <a:xfrm>
            <a:off x="639325" y="1394425"/>
            <a:ext cx="6017625" cy="3318675"/>
          </a:xfrm>
          <a:prstGeom prst="rect">
            <a:avLst/>
          </a:prstGeom>
          <a:noFill/>
          <a:ln>
            <a:noFill/>
          </a:ln>
        </p:spPr>
      </p:pic>
      <p:sp>
        <p:nvSpPr>
          <p:cNvPr id="1443" name="Google Shape;1443;p134"/>
          <p:cNvSpPr txBox="1"/>
          <p:nvPr>
            <p:ph type="title"/>
          </p:nvPr>
        </p:nvSpPr>
        <p:spPr>
          <a:xfrm>
            <a:off x="540300" y="4570800"/>
            <a:ext cx="6351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Slide credit: </a:t>
            </a:r>
            <a:r>
              <a:rPr lang="en" sz="1100">
                <a:solidFill>
                  <a:srgbClr val="000000"/>
                </a:solidFill>
                <a:latin typeface="Arial"/>
                <a:ea typeface="Arial"/>
                <a:cs typeface="Arial"/>
                <a:sym typeface="Arial"/>
              </a:rPr>
              <a:t> </a:t>
            </a:r>
            <a:r>
              <a:rPr lang="en" sz="2000" u="sng">
                <a:solidFill>
                  <a:schemeClr val="accent5"/>
                </a:solidFill>
                <a:latin typeface="Arial"/>
                <a:ea typeface="Arial"/>
                <a:cs typeface="Arial"/>
                <a:sym typeface="Arial"/>
                <a:hlinkClick r:id="rId4">
                  <a:extLst>
                    <a:ext uri="{A12FA001-AC4F-418D-AE19-62706E023703}">
                      <ahyp:hlinkClr val="tx"/>
                    </a:ext>
                  </a:extLst>
                </a:hlinkClick>
              </a:rPr>
              <a:t>Kayvon Fatahalian's talk</a:t>
            </a:r>
            <a:endParaRPr sz="2000">
              <a:solidFill>
                <a:schemeClr val="accent3"/>
              </a:solidFill>
            </a:endParaRPr>
          </a:p>
          <a:p>
            <a:pPr indent="0" lvl="0" marL="0" rtl="0" algn="l">
              <a:lnSpc>
                <a:spcPct val="100000"/>
              </a:lnSpc>
              <a:spcBef>
                <a:spcPts val="0"/>
              </a:spcBef>
              <a:spcAft>
                <a:spcPts val="0"/>
              </a:spcAft>
              <a:buSzPts val="2800"/>
              <a:buNone/>
            </a:pPr>
            <a:r>
              <a:t/>
            </a:r>
            <a:endParaRPr sz="2200"/>
          </a:p>
        </p:txBody>
      </p:sp>
      <p:cxnSp>
        <p:nvCxnSpPr>
          <p:cNvPr id="1444" name="Google Shape;1444;p134"/>
          <p:cNvCxnSpPr/>
          <p:nvPr/>
        </p:nvCxnSpPr>
        <p:spPr>
          <a:xfrm rot="10800000">
            <a:off x="6776200" y="1602100"/>
            <a:ext cx="357300" cy="0"/>
          </a:xfrm>
          <a:prstGeom prst="straightConnector1">
            <a:avLst/>
          </a:prstGeom>
          <a:noFill/>
          <a:ln cap="flat" cmpd="sng" w="9525">
            <a:solidFill>
              <a:schemeClr val="dk2"/>
            </a:solidFill>
            <a:prstDash val="solid"/>
            <a:round/>
            <a:headEnd len="sm" w="sm" type="none"/>
            <a:tailEnd len="med" w="med" type="triangle"/>
          </a:ln>
        </p:spPr>
      </p:cxnSp>
      <p:sp>
        <p:nvSpPr>
          <p:cNvPr id="1445" name="Google Shape;1445;p134"/>
          <p:cNvSpPr txBox="1"/>
          <p:nvPr>
            <p:ph idx="1" type="body"/>
          </p:nvPr>
        </p:nvSpPr>
        <p:spPr>
          <a:xfrm>
            <a:off x="7271950" y="1345550"/>
            <a:ext cx="1699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Title asserts the main point</a:t>
            </a:r>
            <a:endParaRPr/>
          </a:p>
          <a:p>
            <a:pPr indent="0" lvl="0" marL="0" rtl="0" algn="l">
              <a:lnSpc>
                <a:spcPct val="115000"/>
              </a:lnSpc>
              <a:spcBef>
                <a:spcPts val="1600"/>
              </a:spcBef>
              <a:spcAft>
                <a:spcPts val="1600"/>
              </a:spcAft>
              <a:buSzPts val="1800"/>
              <a:buNone/>
            </a:pPr>
            <a:r>
              <a:rPr lang="en"/>
              <a:t>Use visuals as much as possible to simplify the idea (evidence)</a:t>
            </a:r>
            <a:endParaRPr/>
          </a:p>
        </p:txBody>
      </p:sp>
      <p:cxnSp>
        <p:nvCxnSpPr>
          <p:cNvPr id="1446" name="Google Shape;1446;p134"/>
          <p:cNvCxnSpPr/>
          <p:nvPr/>
        </p:nvCxnSpPr>
        <p:spPr>
          <a:xfrm rot="10800000">
            <a:off x="6785800" y="2811875"/>
            <a:ext cx="3573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35"/>
          <p:cNvSpPr txBox="1"/>
          <p:nvPr>
            <p:ph type="title"/>
          </p:nvPr>
        </p:nvSpPr>
        <p:spPr>
          <a:xfrm>
            <a:off x="396750" y="166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Use the last slide effectively</a:t>
            </a:r>
            <a:endParaRPr sz="3600"/>
          </a:p>
        </p:txBody>
      </p:sp>
      <p:pic>
        <p:nvPicPr>
          <p:cNvPr id="1452" name="Google Shape;1452;p135"/>
          <p:cNvPicPr preferRelativeResize="0"/>
          <p:nvPr/>
        </p:nvPicPr>
        <p:blipFill rotWithShape="1">
          <a:blip r:embed="rId3">
            <a:alphaModFix/>
          </a:blip>
          <a:srcRect b="0" l="0" r="0" t="0"/>
          <a:stretch/>
        </p:blipFill>
        <p:spPr>
          <a:xfrm>
            <a:off x="176675" y="1094900"/>
            <a:ext cx="6677273" cy="3762776"/>
          </a:xfrm>
          <a:prstGeom prst="rect">
            <a:avLst/>
          </a:prstGeom>
          <a:noFill/>
          <a:ln cap="flat" cmpd="sng" w="9525">
            <a:solidFill>
              <a:srgbClr val="000000"/>
            </a:solidFill>
            <a:prstDash val="solid"/>
            <a:round/>
            <a:headEnd len="sm" w="sm" type="none"/>
            <a:tailEnd len="sm" w="sm" type="none"/>
          </a:ln>
        </p:spPr>
      </p:pic>
      <p:sp>
        <p:nvSpPr>
          <p:cNvPr id="1453" name="Google Shape;1453;p135"/>
          <p:cNvSpPr txBox="1"/>
          <p:nvPr/>
        </p:nvSpPr>
        <p:spPr>
          <a:xfrm>
            <a:off x="7132975" y="1467825"/>
            <a:ext cx="1843800" cy="8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a:ea typeface="Proxima Nova"/>
                <a:cs typeface="Proxima Nova"/>
                <a:sym typeface="Proxima Nova"/>
              </a:rPr>
              <a:t>What should the audience takeaway ?</a:t>
            </a:r>
            <a:endParaRPr b="0" i="0" sz="1800" u="none" cap="none" strike="noStrike">
              <a:solidFill>
                <a:srgbClr val="000000"/>
              </a:solidFill>
              <a:latin typeface="Proxima Nova"/>
              <a:ea typeface="Proxima Nova"/>
              <a:cs typeface="Proxima Nova"/>
              <a:sym typeface="Proxima Nova"/>
            </a:endParaRPr>
          </a:p>
        </p:txBody>
      </p:sp>
      <p:sp>
        <p:nvSpPr>
          <p:cNvPr id="1454" name="Google Shape;1454;p135"/>
          <p:cNvSpPr txBox="1"/>
          <p:nvPr/>
        </p:nvSpPr>
        <p:spPr>
          <a:xfrm>
            <a:off x="7132975" y="2717575"/>
            <a:ext cx="1843800" cy="8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a:ea typeface="Proxima Nova"/>
                <a:cs typeface="Proxima Nova"/>
                <a:sym typeface="Proxima Nova"/>
              </a:rPr>
              <a:t>Remember this slide will stay on a little longer.</a:t>
            </a:r>
            <a:endParaRPr b="0" i="0" sz="18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pic>
        <p:nvPicPr>
          <p:cNvPr descr="Screen Shot 2017-09-05 at 11.10.27 AM.png" id="1459" name="Google Shape;1459;p136"/>
          <p:cNvPicPr preferRelativeResize="0"/>
          <p:nvPr/>
        </p:nvPicPr>
        <p:blipFill rotWithShape="1">
          <a:blip r:embed="rId3">
            <a:alphaModFix/>
          </a:blip>
          <a:srcRect b="0" l="0" r="0" t="0"/>
          <a:stretch/>
        </p:blipFill>
        <p:spPr>
          <a:xfrm>
            <a:off x="558250" y="1068125"/>
            <a:ext cx="4727899" cy="3643974"/>
          </a:xfrm>
          <a:prstGeom prst="rect">
            <a:avLst/>
          </a:prstGeom>
          <a:noFill/>
          <a:ln>
            <a:noFill/>
          </a:ln>
        </p:spPr>
      </p:pic>
      <p:sp>
        <p:nvSpPr>
          <p:cNvPr id="1460" name="Google Shape;1460;p136"/>
          <p:cNvSpPr txBox="1"/>
          <p:nvPr>
            <p:ph type="title"/>
          </p:nvPr>
        </p:nvSpPr>
        <p:spPr>
          <a:xfrm>
            <a:off x="396750" y="166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What do you think of this slide ?</a:t>
            </a:r>
            <a:endParaRPr sz="36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pic>
        <p:nvPicPr>
          <p:cNvPr descr="Screen Shot 2017-09-05 at 11.10.27 AM.png" id="1465" name="Google Shape;1465;p137"/>
          <p:cNvPicPr preferRelativeResize="0"/>
          <p:nvPr/>
        </p:nvPicPr>
        <p:blipFill rotWithShape="1">
          <a:blip r:embed="rId3">
            <a:alphaModFix/>
          </a:blip>
          <a:srcRect b="0" l="0" r="0" t="0"/>
          <a:stretch/>
        </p:blipFill>
        <p:spPr>
          <a:xfrm>
            <a:off x="558250" y="1068125"/>
            <a:ext cx="4727899" cy="3643974"/>
          </a:xfrm>
          <a:prstGeom prst="rect">
            <a:avLst/>
          </a:prstGeom>
          <a:noFill/>
          <a:ln>
            <a:noFill/>
          </a:ln>
        </p:spPr>
      </p:pic>
      <p:sp>
        <p:nvSpPr>
          <p:cNvPr id="1466" name="Google Shape;1466;p137"/>
          <p:cNvSpPr txBox="1"/>
          <p:nvPr>
            <p:ph type="title"/>
          </p:nvPr>
        </p:nvSpPr>
        <p:spPr>
          <a:xfrm>
            <a:off x="396750" y="166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What do you think of this slide ?</a:t>
            </a:r>
            <a:endParaRPr sz="3600"/>
          </a:p>
        </p:txBody>
      </p:sp>
      <p:sp>
        <p:nvSpPr>
          <p:cNvPr id="1467" name="Google Shape;1467;p137"/>
          <p:cNvSpPr txBox="1"/>
          <p:nvPr>
            <p:ph idx="1" type="body"/>
          </p:nvPr>
        </p:nvSpPr>
        <p:spPr>
          <a:xfrm>
            <a:off x="5944125" y="1968450"/>
            <a:ext cx="2753700" cy="8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Why are these interesting?</a:t>
            </a:r>
            <a:endParaRPr/>
          </a:p>
          <a:p>
            <a:pPr indent="0" lvl="0" marL="0" rtl="0" algn="l">
              <a:lnSpc>
                <a:spcPct val="115000"/>
              </a:lnSpc>
              <a:spcBef>
                <a:spcPts val="1600"/>
              </a:spcBef>
              <a:spcAft>
                <a:spcPts val="0"/>
              </a:spcAft>
              <a:buSzPts val="1800"/>
              <a:buNone/>
            </a:pPr>
            <a:r>
              <a:rPr lang="en"/>
              <a:t>Don’t just dump citations.</a:t>
            </a:r>
            <a:endParaRPr/>
          </a:p>
          <a:p>
            <a:pPr indent="0" lvl="0" marL="0" rtl="0" algn="l">
              <a:lnSpc>
                <a:spcPct val="115000"/>
              </a:lnSpc>
              <a:spcBef>
                <a:spcPts val="1600"/>
              </a:spcBef>
              <a:spcAft>
                <a:spcPts val="0"/>
              </a:spcAft>
              <a:buSzPts val="1800"/>
              <a:buNone/>
            </a:pPr>
            <a:r>
              <a:rPr lang="en"/>
              <a:t>Could you use visuals instead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38"/>
          <p:cNvSpPr txBox="1"/>
          <p:nvPr>
            <p:ph type="title"/>
          </p:nvPr>
        </p:nvSpPr>
        <p:spPr>
          <a:xfrm>
            <a:off x="663625" y="5180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Example slide : Good or Bad ? </a:t>
            </a:r>
            <a:endParaRPr sz="3600"/>
          </a:p>
        </p:txBody>
      </p:sp>
      <p:pic>
        <p:nvPicPr>
          <p:cNvPr descr="Screen Shot 2017-09-05 at 11.06.04 AM.png" id="1473" name="Google Shape;1473;p138"/>
          <p:cNvPicPr preferRelativeResize="0"/>
          <p:nvPr/>
        </p:nvPicPr>
        <p:blipFill rotWithShape="1">
          <a:blip r:embed="rId3">
            <a:alphaModFix/>
          </a:blip>
          <a:srcRect b="0" l="0" r="0" t="0"/>
          <a:stretch/>
        </p:blipFill>
        <p:spPr>
          <a:xfrm>
            <a:off x="2235863" y="1355550"/>
            <a:ext cx="4672274" cy="361362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pic>
        <p:nvPicPr>
          <p:cNvPr descr="Screen Shot 2017-09-05 at 11.08.16 AM.png" id="1478" name="Google Shape;1478;p139"/>
          <p:cNvPicPr preferRelativeResize="0"/>
          <p:nvPr/>
        </p:nvPicPr>
        <p:blipFill rotWithShape="1">
          <a:blip r:embed="rId3">
            <a:alphaModFix/>
          </a:blip>
          <a:srcRect b="0" l="0" r="0" t="0"/>
          <a:stretch/>
        </p:blipFill>
        <p:spPr>
          <a:xfrm>
            <a:off x="2227737" y="1326550"/>
            <a:ext cx="4688526" cy="3631649"/>
          </a:xfrm>
          <a:prstGeom prst="rect">
            <a:avLst/>
          </a:prstGeom>
          <a:noFill/>
          <a:ln>
            <a:noFill/>
          </a:ln>
        </p:spPr>
      </p:pic>
      <p:sp>
        <p:nvSpPr>
          <p:cNvPr id="1479" name="Google Shape;1479;p139"/>
          <p:cNvSpPr txBox="1"/>
          <p:nvPr>
            <p:ph type="title"/>
          </p:nvPr>
        </p:nvSpPr>
        <p:spPr>
          <a:xfrm>
            <a:off x="663625" y="5180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Example slide : Good or Bad ? </a:t>
            </a:r>
            <a:endParaRPr sz="36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40"/>
          <p:cNvSpPr txBox="1"/>
          <p:nvPr>
            <p:ph type="title"/>
          </p:nvPr>
        </p:nvSpPr>
        <p:spPr>
          <a:xfrm>
            <a:off x="311700" y="226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Slides must be easy to read for all in the room</a:t>
            </a:r>
            <a:endParaRPr sz="3600"/>
          </a:p>
        </p:txBody>
      </p:sp>
      <p:sp>
        <p:nvSpPr>
          <p:cNvPr id="1485" name="Google Shape;1485;p140"/>
          <p:cNvSpPr txBox="1"/>
          <p:nvPr>
            <p:ph idx="1" type="body"/>
          </p:nvPr>
        </p:nvSpPr>
        <p:spPr>
          <a:xfrm>
            <a:off x="311700" y="1495000"/>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Contrasting text and background colors</a:t>
            </a:r>
            <a:endParaRPr sz="2400"/>
          </a:p>
          <a:p>
            <a:pPr indent="-381000" lvl="0" marL="457200" rtl="0" algn="l">
              <a:lnSpc>
                <a:spcPct val="115000"/>
              </a:lnSpc>
              <a:spcBef>
                <a:spcPts val="0"/>
              </a:spcBef>
              <a:spcAft>
                <a:spcPts val="0"/>
              </a:spcAft>
              <a:buSzPts val="2400"/>
              <a:buChar char="●"/>
            </a:pPr>
            <a:r>
              <a:rPr lang="en" sz="2400"/>
              <a:t>Font size &gt;20 pt, Sans-serif fonts</a:t>
            </a:r>
            <a:endParaRPr sz="2400"/>
          </a:p>
          <a:p>
            <a:pPr indent="-381000" lvl="0" marL="457200" rtl="0" algn="l">
              <a:lnSpc>
                <a:spcPct val="115000"/>
              </a:lnSpc>
              <a:spcBef>
                <a:spcPts val="0"/>
              </a:spcBef>
              <a:spcAft>
                <a:spcPts val="0"/>
              </a:spcAft>
              <a:buSzPts val="2400"/>
              <a:buChar char="●"/>
            </a:pPr>
            <a:r>
              <a:rPr lang="en" sz="2400"/>
              <a:t>More simple slides is better than a few cluttered ones </a:t>
            </a:r>
            <a:endParaRPr sz="2400"/>
          </a:p>
          <a:p>
            <a:pPr indent="0" lvl="0" marL="457200" rtl="0" algn="l">
              <a:lnSpc>
                <a:spcPct val="115000"/>
              </a:lnSpc>
              <a:spcBef>
                <a:spcPts val="0"/>
              </a:spcBef>
              <a:spcAft>
                <a:spcPts val="0"/>
              </a:spcAft>
              <a:buSzPts val="1800"/>
              <a:buNone/>
            </a:pPr>
            <a:r>
              <a:rPr lang="en" sz="2400"/>
              <a:t>( &lt;= 1 minute per slide)</a:t>
            </a:r>
            <a:endParaRPr sz="2400"/>
          </a:p>
          <a:p>
            <a:pPr indent="-381000" lvl="0" marL="457200" rtl="0" algn="l">
              <a:lnSpc>
                <a:spcPct val="115000"/>
              </a:lnSpc>
              <a:spcBef>
                <a:spcPts val="0"/>
              </a:spcBef>
              <a:spcAft>
                <a:spcPts val="0"/>
              </a:spcAft>
              <a:buSzPts val="2400"/>
              <a:buChar char="●"/>
            </a:pPr>
            <a:r>
              <a:rPr lang="en" sz="2400"/>
              <a:t>Proofread!</a:t>
            </a:r>
            <a:endParaRPr sz="2400"/>
          </a:p>
          <a:p>
            <a:pPr indent="0" lvl="0" marL="457200" rtl="0" algn="l">
              <a:lnSpc>
                <a:spcPct val="115000"/>
              </a:lnSpc>
              <a:spcBef>
                <a:spcPts val="0"/>
              </a:spcBef>
              <a:spcAft>
                <a:spcPts val="0"/>
              </a:spcAft>
              <a:buSzPts val="1800"/>
              <a:buNone/>
            </a:pPr>
            <a:r>
              <a:t/>
            </a:r>
            <a:endParaRPr sz="2400"/>
          </a:p>
          <a:p>
            <a:pPr indent="0" lvl="0" marL="457200" rtl="0" algn="l">
              <a:lnSpc>
                <a:spcPct val="115000"/>
              </a:lnSpc>
              <a:spcBef>
                <a:spcPts val="0"/>
              </a:spcBef>
              <a:spcAft>
                <a:spcPts val="0"/>
              </a:spcAft>
              <a:buSzPts val="1800"/>
              <a:buNone/>
            </a:pPr>
            <a:r>
              <a:t/>
            </a:r>
            <a:endParaRPr sz="2400"/>
          </a:p>
          <a:p>
            <a:pPr indent="0" lvl="0" marL="457200" rtl="0" algn="l">
              <a:lnSpc>
                <a:spcPct val="115000"/>
              </a:lnSpc>
              <a:spcBef>
                <a:spcPts val="0"/>
              </a:spcBef>
              <a:spcAft>
                <a:spcPts val="0"/>
              </a:spcAft>
              <a:buSzPts val="1800"/>
              <a:buNone/>
            </a:pPr>
            <a:r>
              <a:t/>
            </a:r>
            <a:endParaRPr sz="20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Usage rights and citations</a:t>
            </a:r>
            <a:endParaRPr/>
          </a:p>
        </p:txBody>
      </p:sp>
      <p:sp>
        <p:nvSpPr>
          <p:cNvPr id="1491" name="Google Shape;1491;p1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Remember usage rights</a:t>
            </a:r>
            <a:endParaRPr sz="2400"/>
          </a:p>
          <a:p>
            <a:pPr indent="-381000" lvl="1" marL="914400" rtl="0" algn="l">
              <a:lnSpc>
                <a:spcPct val="115000"/>
              </a:lnSpc>
              <a:spcBef>
                <a:spcPts val="0"/>
              </a:spcBef>
              <a:spcAft>
                <a:spcPts val="0"/>
              </a:spcAft>
              <a:buSzPts val="2400"/>
              <a:buChar char="○"/>
            </a:pPr>
            <a:r>
              <a:rPr lang="en" sz="2400"/>
              <a:t>Do not copy material (images, videos, clipart) without checking their usage rights </a:t>
            </a:r>
            <a:endParaRPr sz="2400"/>
          </a:p>
          <a:p>
            <a:pPr indent="-381000" lvl="1" marL="914400" rtl="0" algn="l">
              <a:lnSpc>
                <a:spcPct val="115000"/>
              </a:lnSpc>
              <a:spcBef>
                <a:spcPts val="0"/>
              </a:spcBef>
              <a:spcAft>
                <a:spcPts val="0"/>
              </a:spcAft>
              <a:buSzPts val="2400"/>
              <a:buChar char="○"/>
            </a:pPr>
            <a:r>
              <a:rPr lang="en" sz="2400"/>
              <a:t>Always credit authors when using their content</a:t>
            </a:r>
            <a:endParaRPr sz="2400"/>
          </a:p>
          <a:p>
            <a:pPr indent="-381000" lvl="0" marL="457200" rtl="0" algn="l">
              <a:lnSpc>
                <a:spcPct val="115000"/>
              </a:lnSpc>
              <a:spcBef>
                <a:spcPts val="0"/>
              </a:spcBef>
              <a:spcAft>
                <a:spcPts val="0"/>
              </a:spcAft>
              <a:buSzPts val="2400"/>
              <a:buChar char="●"/>
            </a:pPr>
            <a:r>
              <a:rPr lang="en" sz="2400"/>
              <a:t>Remember citations!</a:t>
            </a:r>
            <a:endParaRPr sz="2400"/>
          </a:p>
          <a:p>
            <a:pPr indent="-381000" lvl="1" marL="914400" rtl="0" algn="l">
              <a:lnSpc>
                <a:spcPct val="115000"/>
              </a:lnSpc>
              <a:spcBef>
                <a:spcPts val="0"/>
              </a:spcBef>
              <a:spcAft>
                <a:spcPts val="0"/>
              </a:spcAft>
              <a:buSzPts val="2400"/>
              <a:buChar char="○"/>
            </a:pPr>
            <a:r>
              <a:rPr lang="en" sz="2400"/>
              <a:t>textbook has info on styles</a:t>
            </a:r>
            <a:endParaRPr sz="2400"/>
          </a:p>
          <a:p>
            <a:pPr indent="0" lvl="0" marL="914400" rtl="0" algn="l">
              <a:lnSpc>
                <a:spcPct val="115000"/>
              </a:lnSpc>
              <a:spcBef>
                <a:spcPts val="0"/>
              </a:spcBef>
              <a:spcAft>
                <a:spcPts val="0"/>
              </a:spcAft>
              <a:buSzPts val="1800"/>
              <a:buNone/>
            </a:pPr>
            <a:r>
              <a:t/>
            </a:r>
            <a:endParaRPr sz="24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42"/>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Presenting your slides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4"/>
          <p:cNvPicPr preferRelativeResize="0"/>
          <p:nvPr/>
        </p:nvPicPr>
        <p:blipFill rotWithShape="1">
          <a:blip r:embed="rId3">
            <a:alphaModFix/>
          </a:blip>
          <a:srcRect b="7870" l="0" r="0" t="7862"/>
          <a:stretch/>
        </p:blipFill>
        <p:spPr>
          <a:xfrm>
            <a:off x="0" y="0"/>
            <a:ext cx="9144000" cy="5143500"/>
          </a:xfrm>
          <a:prstGeom prst="rect">
            <a:avLst/>
          </a:prstGeom>
          <a:noFill/>
          <a:ln>
            <a:noFill/>
          </a:ln>
        </p:spPr>
      </p:pic>
      <p:sp>
        <p:nvSpPr>
          <p:cNvPr id="249" name="Google Shape;249;p4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Weekend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4000"/>
              <a:t>Analyze set of OSS projects to look at what associates with gender diversity...</a:t>
            </a:r>
            <a:endParaRPr sz="4000"/>
          </a:p>
        </p:txBody>
      </p:sp>
      <p:sp>
        <p:nvSpPr>
          <p:cNvPr id="250" name="Google Shape;250;p44"/>
          <p:cNvSpPr txBox="1"/>
          <p:nvPr/>
        </p:nvSpPr>
        <p:spPr>
          <a:xfrm>
            <a:off x="6569550" y="4716900"/>
            <a:ext cx="2001000" cy="8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latin typeface="Roboto"/>
                <a:ea typeface="Roboto"/>
                <a:cs typeface="Roboto"/>
                <a:sym typeface="Roboto"/>
              </a:rPr>
              <a:t>David Dicello</a:t>
            </a:r>
            <a:endParaRPr i="1">
              <a:solidFill>
                <a:srgbClr val="999999"/>
              </a:solidFill>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Practice</a:t>
            </a:r>
            <a:endParaRPr sz="3600"/>
          </a:p>
        </p:txBody>
      </p:sp>
      <p:sp>
        <p:nvSpPr>
          <p:cNvPr id="1502" name="Google Shape;1502;p143"/>
          <p:cNvSpPr txBox="1"/>
          <p:nvPr>
            <p:ph idx="1" type="body"/>
          </p:nvPr>
        </p:nvSpPr>
        <p:spPr>
          <a:xfrm>
            <a:off x="245550" y="1279300"/>
            <a:ext cx="8520600" cy="2911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Practice until partner cues are down and you know the material</a:t>
            </a:r>
            <a:endParaRPr sz="2400"/>
          </a:p>
          <a:p>
            <a:pPr indent="-381000" lvl="0" marL="457200" rtl="0" algn="l">
              <a:lnSpc>
                <a:spcPct val="115000"/>
              </a:lnSpc>
              <a:spcBef>
                <a:spcPts val="0"/>
              </a:spcBef>
              <a:spcAft>
                <a:spcPts val="0"/>
              </a:spcAft>
              <a:buSzPts val="2400"/>
              <a:buChar char="●"/>
            </a:pPr>
            <a:r>
              <a:rPr lang="en" sz="2400"/>
              <a:t>Don’t read from/memorize a script (but do make a script)</a:t>
            </a:r>
            <a:endParaRPr sz="2400"/>
          </a:p>
          <a:p>
            <a:pPr indent="-381000" lvl="0" marL="457200" rtl="0" algn="l">
              <a:lnSpc>
                <a:spcPct val="115000"/>
              </a:lnSpc>
              <a:spcBef>
                <a:spcPts val="0"/>
              </a:spcBef>
              <a:spcAft>
                <a:spcPts val="0"/>
              </a:spcAft>
              <a:buSzPts val="2400"/>
              <a:buChar char="●"/>
            </a:pPr>
            <a:r>
              <a:rPr lang="en" sz="2400"/>
              <a:t>Speak a little slower than you think you need to</a:t>
            </a:r>
            <a:endParaRPr b="1" sz="2400"/>
          </a:p>
          <a:p>
            <a:pPr indent="-381000" lvl="0" marL="457200" rtl="0" algn="l">
              <a:lnSpc>
                <a:spcPct val="115000"/>
              </a:lnSpc>
              <a:spcBef>
                <a:spcPts val="0"/>
              </a:spcBef>
              <a:spcAft>
                <a:spcPts val="0"/>
              </a:spcAft>
              <a:buSzPts val="2400"/>
              <a:buChar char="●"/>
            </a:pPr>
            <a:r>
              <a:rPr b="1" lang="en" sz="2400"/>
              <a:t>Be engaging. If you’re not enthusiastic, why should we be?</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Other tips </a:t>
            </a:r>
            <a:endParaRPr sz="3600"/>
          </a:p>
        </p:txBody>
      </p:sp>
      <p:sp>
        <p:nvSpPr>
          <p:cNvPr id="1508" name="Google Shape;1508;p144"/>
          <p:cNvSpPr txBox="1"/>
          <p:nvPr>
            <p:ph idx="1" type="body"/>
          </p:nvPr>
        </p:nvSpPr>
        <p:spPr>
          <a:xfrm>
            <a:off x="245550" y="1279300"/>
            <a:ext cx="8520600" cy="2649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Record yourself  and replay (annoying but useful, recognize your filler words “..like”, “..so”, “..however” too many times)</a:t>
            </a:r>
            <a:endParaRPr sz="2200"/>
          </a:p>
          <a:p>
            <a:pPr indent="-368300" lvl="0" marL="457200" rtl="0" algn="l">
              <a:lnSpc>
                <a:spcPct val="115000"/>
              </a:lnSpc>
              <a:spcBef>
                <a:spcPts val="0"/>
              </a:spcBef>
              <a:spcAft>
                <a:spcPts val="0"/>
              </a:spcAft>
              <a:buSzPts val="2200"/>
              <a:buChar char="●"/>
            </a:pPr>
            <a:r>
              <a:rPr lang="en" sz="2200"/>
              <a:t>Listen to what you say and watch your slide (are you getting ahead of the slide, do you need another slide ?)</a:t>
            </a:r>
            <a:endParaRPr sz="2200"/>
          </a:p>
          <a:p>
            <a:pPr indent="-368300" lvl="0" marL="457200" rtl="0" algn="l">
              <a:lnSpc>
                <a:spcPct val="115000"/>
              </a:lnSpc>
              <a:spcBef>
                <a:spcPts val="0"/>
              </a:spcBef>
              <a:spcAft>
                <a:spcPts val="0"/>
              </a:spcAft>
              <a:buSzPts val="2200"/>
              <a:buChar char="●"/>
            </a:pPr>
            <a:r>
              <a:rPr lang="en" sz="2200"/>
              <a:t>Do you know what slide is coming next ? If you are repeatedly getting confused the order might need reworking)</a:t>
            </a:r>
            <a:endParaRPr sz="2200"/>
          </a:p>
          <a:p>
            <a:pPr indent="-368300" lvl="0" marL="457200" rtl="0" algn="l">
              <a:lnSpc>
                <a:spcPct val="115000"/>
              </a:lnSpc>
              <a:spcBef>
                <a:spcPts val="0"/>
              </a:spcBef>
              <a:spcAft>
                <a:spcPts val="0"/>
              </a:spcAft>
              <a:buSzPts val="2200"/>
              <a:buChar char="●"/>
            </a:pPr>
            <a:r>
              <a:rPr lang="en" sz="2200"/>
              <a:t>Do you wish to refer to an earlier or later slide as you speak ? Use some form of signposts.</a:t>
            </a:r>
            <a:endParaRPr sz="2200"/>
          </a:p>
          <a:p>
            <a:pPr indent="0" lvl="0" marL="457200" rtl="0" algn="l">
              <a:lnSpc>
                <a:spcPct val="115000"/>
              </a:lnSpc>
              <a:spcBef>
                <a:spcPts val="0"/>
              </a:spcBef>
              <a:spcAft>
                <a:spcPts val="0"/>
              </a:spcAft>
              <a:buSzPts val="1800"/>
              <a:buNone/>
            </a:pPr>
            <a:r>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More resources</a:t>
            </a:r>
            <a:endParaRPr sz="3600"/>
          </a:p>
        </p:txBody>
      </p:sp>
      <p:sp>
        <p:nvSpPr>
          <p:cNvPr id="1514" name="Google Shape;1514;p145"/>
          <p:cNvSpPr txBox="1"/>
          <p:nvPr>
            <p:ph idx="1" type="body"/>
          </p:nvPr>
        </p:nvSpPr>
        <p:spPr>
          <a:xfrm>
            <a:off x="245550" y="1279300"/>
            <a:ext cx="8520600" cy="2649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000" u="sng">
                <a:solidFill>
                  <a:srgbClr val="1155CC"/>
                </a:solidFill>
                <a:latin typeface="Arial"/>
                <a:ea typeface="Arial"/>
                <a:cs typeface="Arial"/>
                <a:sym typeface="Arial"/>
                <a:hlinkClick r:id="rId3">
                  <a:extLst>
                    <a:ext uri="{A12FA001-AC4F-418D-AE19-62706E023703}">
                      <ahyp:hlinkClr val="tx"/>
                    </a:ext>
                  </a:extLst>
                </a:hlinkClick>
              </a:rPr>
              <a:t>CMU GCC handout</a:t>
            </a:r>
            <a:endParaRPr sz="2000"/>
          </a:p>
          <a:p>
            <a:pPr indent="-355600" lvl="0" marL="457200" rtl="0" algn="l">
              <a:spcBef>
                <a:spcPts val="0"/>
              </a:spcBef>
              <a:spcAft>
                <a:spcPts val="0"/>
              </a:spcAft>
              <a:buSzPts val="2000"/>
              <a:buChar char="●"/>
            </a:pPr>
            <a:r>
              <a:rPr lang="en" sz="2000" u="sng">
                <a:solidFill>
                  <a:srgbClr val="1155CC"/>
                </a:solidFill>
                <a:latin typeface="Arial"/>
                <a:ea typeface="Arial"/>
                <a:cs typeface="Arial"/>
                <a:sym typeface="Arial"/>
                <a:hlinkClick r:id="rId4">
                  <a:extLst>
                    <a:ext uri="{A12FA001-AC4F-418D-AE19-62706E023703}">
                      <ahyp:hlinkClr val="tx"/>
                    </a:ext>
                  </a:extLst>
                </a:hlinkClick>
              </a:rPr>
              <a:t>How to give a great research talk</a:t>
            </a:r>
            <a:endParaRPr sz="2000"/>
          </a:p>
          <a:p>
            <a:pPr indent="-355600" lvl="0" marL="457200" rtl="0" algn="l">
              <a:spcBef>
                <a:spcPts val="0"/>
              </a:spcBef>
              <a:spcAft>
                <a:spcPts val="0"/>
              </a:spcAft>
              <a:buSzPts val="2000"/>
              <a:buChar char="●"/>
            </a:pPr>
            <a:r>
              <a:rPr lang="en" sz="2000" u="sng">
                <a:solidFill>
                  <a:srgbClr val="1155CC"/>
                </a:solidFill>
                <a:latin typeface="Arial"/>
                <a:ea typeface="Arial"/>
                <a:cs typeface="Arial"/>
                <a:sym typeface="Arial"/>
                <a:hlinkClick r:id="rId5">
                  <a:extLst>
                    <a:ext uri="{A12FA001-AC4F-418D-AE19-62706E023703}">
                      <ahyp:hlinkClr val="tx"/>
                    </a:ext>
                  </a:extLst>
                </a:hlinkClick>
              </a:rPr>
              <a:t>Presenting: structure story and support</a:t>
            </a:r>
            <a:endParaRPr sz="2000"/>
          </a:p>
          <a:p>
            <a:pPr indent="-368300" lvl="0" marL="457200" rtl="0" algn="l">
              <a:spcBef>
                <a:spcPts val="0"/>
              </a:spcBef>
              <a:spcAft>
                <a:spcPts val="0"/>
              </a:spcAft>
              <a:buSzPts val="2200"/>
              <a:buChar char="●"/>
            </a:pPr>
            <a:r>
              <a:rPr lang="en" sz="2000" u="sng">
                <a:solidFill>
                  <a:schemeClr val="hlink"/>
                </a:solidFill>
                <a:latin typeface="Arial"/>
                <a:ea typeface="Arial"/>
                <a:cs typeface="Arial"/>
                <a:sym typeface="Arial"/>
                <a:hlinkClick r:id="rId6"/>
              </a:rPr>
              <a:t>Kayvon Fatahalian's talk</a:t>
            </a:r>
            <a:endParaRPr sz="2000"/>
          </a:p>
          <a:p>
            <a:pPr indent="-355600" lvl="0" marL="457200" rtl="0" algn="l">
              <a:spcBef>
                <a:spcPts val="0"/>
              </a:spcBef>
              <a:spcAft>
                <a:spcPts val="0"/>
              </a:spcAft>
              <a:buSzPts val="2000"/>
              <a:buChar char="●"/>
            </a:pPr>
            <a:r>
              <a:rPr lang="en" sz="2000"/>
              <a:t>Examples of good slide design </a:t>
            </a:r>
            <a:endParaRPr sz="2000"/>
          </a:p>
          <a:p>
            <a:pPr indent="-355600" lvl="1" marL="914400" rtl="0" algn="l">
              <a:spcBef>
                <a:spcPts val="0"/>
              </a:spcBef>
              <a:spcAft>
                <a:spcPts val="0"/>
              </a:spcAft>
              <a:buClr>
                <a:srgbClr val="000000"/>
              </a:buClr>
              <a:buSzPts val="2000"/>
              <a:buFont typeface="Arial"/>
              <a:buChar char="○"/>
            </a:pPr>
            <a:r>
              <a:rPr lang="en" sz="2000" u="sng">
                <a:solidFill>
                  <a:srgbClr val="1155CC"/>
                </a:solidFill>
                <a:latin typeface="Arial"/>
                <a:ea typeface="Arial"/>
                <a:cs typeface="Arial"/>
                <a:sym typeface="Arial"/>
                <a:hlinkClick r:id="rId7">
                  <a:extLst>
                    <a:ext uri="{A12FA001-AC4F-418D-AE19-62706E023703}">
                      <ahyp:hlinkClr val="tx"/>
                    </a:ext>
                  </a:extLst>
                </a:hlinkClick>
              </a:rPr>
              <a:t>https://cmustrudel.github.io/slides/icse19social.pdf</a:t>
            </a:r>
            <a:r>
              <a:rPr lang="en" sz="2000">
                <a:solidFill>
                  <a:srgbClr val="000000"/>
                </a:solidFill>
                <a:latin typeface="Arial"/>
                <a:ea typeface="Arial"/>
                <a:cs typeface="Arial"/>
                <a:sym typeface="Arial"/>
              </a:rPr>
              <a:t> (paper </a:t>
            </a:r>
            <a:r>
              <a:rPr lang="en" sz="2000" u="sng">
                <a:solidFill>
                  <a:srgbClr val="1155CC"/>
                </a:solidFill>
                <a:latin typeface="Arial"/>
                <a:ea typeface="Arial"/>
                <a:cs typeface="Arial"/>
                <a:sym typeface="Arial"/>
                <a:hlinkClick r:id="rId8">
                  <a:extLst>
                    <a:ext uri="{A12FA001-AC4F-418D-AE19-62706E023703}">
                      <ahyp:hlinkClr val="tx"/>
                    </a:ext>
                  </a:extLst>
                </a:hlinkClick>
              </a:rPr>
              <a:t>PDF</a:t>
            </a:r>
            <a:r>
              <a:rPr lang="en"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indent="-355600" lvl="1" marL="914400" rtl="0" algn="l">
              <a:spcBef>
                <a:spcPts val="0"/>
              </a:spcBef>
              <a:spcAft>
                <a:spcPts val="0"/>
              </a:spcAft>
              <a:buClr>
                <a:srgbClr val="000000"/>
              </a:buClr>
              <a:buSzPts val="2000"/>
              <a:buFont typeface="Arial"/>
              <a:buChar char="○"/>
            </a:pPr>
            <a:r>
              <a:rPr lang="en" sz="2000" u="sng">
                <a:solidFill>
                  <a:srgbClr val="1155CC"/>
                </a:solidFill>
                <a:latin typeface="Arial"/>
                <a:ea typeface="Arial"/>
                <a:cs typeface="Arial"/>
                <a:sym typeface="Arial"/>
                <a:hlinkClick r:id="rId9">
                  <a:extLst>
                    <a:ext uri="{A12FA001-AC4F-418D-AE19-62706E023703}">
                      <ahyp:hlinkClr val="tx"/>
                    </a:ext>
                  </a:extLst>
                </a:hlinkClick>
              </a:rPr>
              <a:t>https://cmustrudel.github.io/slides/icse18badges.pdf</a:t>
            </a:r>
            <a:r>
              <a:rPr lang="en" sz="2000">
                <a:solidFill>
                  <a:srgbClr val="000000"/>
                </a:solidFill>
                <a:latin typeface="Arial"/>
                <a:ea typeface="Arial"/>
                <a:cs typeface="Arial"/>
                <a:sym typeface="Arial"/>
              </a:rPr>
              <a:t> (paper </a:t>
            </a:r>
            <a:r>
              <a:rPr lang="en" sz="2000" u="sng">
                <a:solidFill>
                  <a:srgbClr val="1155CC"/>
                </a:solidFill>
                <a:latin typeface="Arial"/>
                <a:ea typeface="Arial"/>
                <a:cs typeface="Arial"/>
                <a:sym typeface="Arial"/>
                <a:hlinkClick r:id="rId10">
                  <a:extLst>
                    <a:ext uri="{A12FA001-AC4F-418D-AE19-62706E023703}">
                      <ahyp:hlinkClr val="tx"/>
                    </a:ext>
                  </a:extLst>
                </a:hlinkClick>
              </a:rPr>
              <a:t>PDF</a:t>
            </a:r>
            <a:r>
              <a:rPr lang="en" sz="2000">
                <a:solidFill>
                  <a:srgbClr val="000000"/>
                </a:solidFill>
                <a:latin typeface="Arial"/>
                <a:ea typeface="Arial"/>
                <a:cs typeface="Arial"/>
                <a:sym typeface="Arial"/>
              </a:rPr>
              <a:t>)</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2000"/>
          </a:p>
          <a:p>
            <a:pPr indent="0" lvl="0" marL="457200" rtl="0" algn="l">
              <a:lnSpc>
                <a:spcPct val="115000"/>
              </a:lnSpc>
              <a:spcBef>
                <a:spcPts val="0"/>
              </a:spcBef>
              <a:spcAft>
                <a:spcPts val="0"/>
              </a:spcAft>
              <a:buSzPts val="1800"/>
              <a:buNone/>
            </a:pPr>
            <a:r>
              <a:t/>
            </a:r>
            <a:endParaRPr sz="2200"/>
          </a:p>
          <a:p>
            <a:pPr indent="0" lvl="0" marL="457200" rtl="0" algn="l">
              <a:lnSpc>
                <a:spcPct val="115000"/>
              </a:lnSpc>
              <a:spcBef>
                <a:spcPts val="0"/>
              </a:spcBef>
              <a:spcAft>
                <a:spcPts val="0"/>
              </a:spcAft>
              <a:buSzPts val="1800"/>
              <a:buNone/>
            </a:pPr>
            <a:r>
              <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Closeup from the side of a hand pushing a knob on an audio mixer" id="255" name="Google Shape;255;p45"/>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56" name="Google Shape;256;p45"/>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Our weekend r</a:t>
            </a:r>
            <a:r>
              <a:rPr lang="en">
                <a:solidFill>
                  <a:schemeClr val="lt1"/>
                </a:solidFill>
              </a:rPr>
              <a:t>esearch question</a:t>
            </a:r>
            <a:endParaRPr>
              <a:solidFill>
                <a:schemeClr val="lt1"/>
              </a:solidFill>
            </a:endParaRPr>
          </a:p>
        </p:txBody>
      </p:sp>
      <p:sp>
        <p:nvSpPr>
          <p:cNvPr id="257" name="Google Shape;257;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1600"/>
              </a:spcBef>
              <a:spcAft>
                <a:spcPts val="1600"/>
              </a:spcAft>
              <a:buNone/>
            </a:pPr>
            <a:r>
              <a:rPr lang="en" sz="2400"/>
              <a:t>How do OSS project characteristics associate with gender diversity?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Closeup from the side of a hand pushing a knob on an audio mixer" id="262" name="Google Shape;262;p46"/>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63" name="Google Shape;263;p4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OurCS </a:t>
            </a:r>
            <a:endParaRPr>
              <a:solidFill>
                <a:schemeClr val="lt1"/>
              </a:solidFill>
            </a:endParaRPr>
          </a:p>
          <a:p>
            <a:pPr indent="0" lvl="0" marL="0" rtl="0" algn="ctr">
              <a:spcBef>
                <a:spcPts val="0"/>
              </a:spcBef>
              <a:spcAft>
                <a:spcPts val="0"/>
              </a:spcAft>
              <a:buNone/>
            </a:pPr>
            <a:r>
              <a:rPr lang="en">
                <a:solidFill>
                  <a:schemeClr val="lt1"/>
                </a:solidFill>
              </a:rPr>
              <a:t>Weekend Plan</a:t>
            </a:r>
            <a:endParaRPr>
              <a:solidFill>
                <a:schemeClr val="lt1"/>
              </a:solidFill>
            </a:endParaRPr>
          </a:p>
        </p:txBody>
      </p:sp>
      <p:sp>
        <p:nvSpPr>
          <p:cNvPr id="264" name="Google Shape;264;p4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Friday</a:t>
            </a:r>
            <a:endParaRPr b="1" sz="2400"/>
          </a:p>
          <a:p>
            <a:pPr indent="457200" lvl="0" marL="0" rtl="0" algn="l">
              <a:spcBef>
                <a:spcPts val="0"/>
              </a:spcBef>
              <a:spcAft>
                <a:spcPts val="0"/>
              </a:spcAft>
              <a:buNone/>
            </a:pPr>
            <a:r>
              <a:rPr lang="en" sz="2400"/>
              <a:t>0: Intro &amp; background</a:t>
            </a:r>
            <a:endParaRPr sz="2400"/>
          </a:p>
          <a:p>
            <a:pPr indent="457200" lvl="0" marL="0" rtl="0" algn="l">
              <a:spcBef>
                <a:spcPts val="0"/>
              </a:spcBef>
              <a:spcAft>
                <a:spcPts val="0"/>
              </a:spcAft>
              <a:buNone/>
            </a:pPr>
            <a:r>
              <a:rPr lang="en" sz="2400"/>
              <a:t>1: Tools &amp; data</a:t>
            </a:r>
            <a:endParaRPr sz="2400"/>
          </a:p>
          <a:p>
            <a:pPr indent="457200" lvl="0" marL="0" rtl="0" algn="l">
              <a:spcBef>
                <a:spcPts val="0"/>
              </a:spcBef>
              <a:spcAft>
                <a:spcPts val="0"/>
              </a:spcAft>
              <a:buNone/>
            </a:pPr>
            <a:r>
              <a:rPr lang="en" sz="2400"/>
              <a:t>2: Compute features</a:t>
            </a:r>
            <a:endParaRPr sz="2400"/>
          </a:p>
          <a:p>
            <a:pPr indent="0" lvl="0" marL="0" rtl="0" algn="l">
              <a:spcBef>
                <a:spcPts val="0"/>
              </a:spcBef>
              <a:spcAft>
                <a:spcPts val="0"/>
              </a:spcAft>
              <a:buNone/>
            </a:pPr>
            <a:r>
              <a:t/>
            </a:r>
            <a:endParaRPr b="1" sz="800"/>
          </a:p>
          <a:p>
            <a:pPr indent="0" lvl="0" marL="0" rtl="0" algn="l">
              <a:spcBef>
                <a:spcPts val="0"/>
              </a:spcBef>
              <a:spcAft>
                <a:spcPts val="0"/>
              </a:spcAft>
              <a:buNone/>
            </a:pPr>
            <a:r>
              <a:rPr b="1" lang="en" sz="2400"/>
              <a:t>Saturday</a:t>
            </a:r>
            <a:endParaRPr b="1" sz="2400"/>
          </a:p>
          <a:p>
            <a:pPr indent="457200" lvl="0" marL="0" rtl="0" algn="l">
              <a:spcBef>
                <a:spcPts val="0"/>
              </a:spcBef>
              <a:spcAft>
                <a:spcPts val="0"/>
              </a:spcAft>
              <a:buNone/>
            </a:pPr>
            <a:r>
              <a:rPr lang="en" sz="2400"/>
              <a:t>3: Combine &amp; analyze</a:t>
            </a:r>
            <a:endParaRPr sz="2400"/>
          </a:p>
          <a:p>
            <a:pPr indent="0" lvl="0" marL="0" rtl="0" algn="l">
              <a:spcBef>
                <a:spcPts val="0"/>
              </a:spcBef>
              <a:spcAft>
                <a:spcPts val="0"/>
              </a:spcAft>
              <a:buNone/>
            </a:pPr>
            <a:r>
              <a:rPr lang="en" sz="2400"/>
              <a:t>	4: Finish analysis</a:t>
            </a:r>
            <a:endParaRPr sz="2400"/>
          </a:p>
          <a:p>
            <a:pPr indent="0" lvl="0" marL="0" rtl="0" algn="l">
              <a:spcBef>
                <a:spcPts val="0"/>
              </a:spcBef>
              <a:spcAft>
                <a:spcPts val="0"/>
              </a:spcAft>
              <a:buNone/>
            </a:pPr>
            <a:r>
              <a:t/>
            </a:r>
            <a:endParaRPr b="1" sz="800"/>
          </a:p>
          <a:p>
            <a:pPr indent="0" lvl="0" marL="0" rtl="0" algn="l">
              <a:spcBef>
                <a:spcPts val="0"/>
              </a:spcBef>
              <a:spcAft>
                <a:spcPts val="0"/>
              </a:spcAft>
              <a:buNone/>
            </a:pPr>
            <a:r>
              <a:rPr b="1" lang="en" sz="2400"/>
              <a:t>Sunday</a:t>
            </a:r>
            <a:endParaRPr b="1" sz="2400"/>
          </a:p>
          <a:p>
            <a:pPr indent="0" lvl="0" marL="0" rtl="0" algn="l">
              <a:spcBef>
                <a:spcPts val="0"/>
              </a:spcBef>
              <a:spcAft>
                <a:spcPts val="0"/>
              </a:spcAft>
              <a:buNone/>
            </a:pPr>
            <a:r>
              <a:rPr lang="en" sz="2400"/>
              <a:t>	5: Prepare presentation</a:t>
            </a:r>
            <a:endParaRPr sz="2400"/>
          </a:p>
          <a:p>
            <a:pPr indent="0" lvl="0" marL="0" rtl="0" algn="l">
              <a:spcBef>
                <a:spcPts val="0"/>
              </a:spcBef>
              <a:spcAft>
                <a:spcPts val="0"/>
              </a:spcAft>
              <a:buNone/>
            </a:pPr>
            <a:r>
              <a:rPr lang="en" sz="2400"/>
              <a:t>	6: Present results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Closeup from the side of a hand pushing a knob on an audio mixer" id="269" name="Google Shape;269;p47"/>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70" name="Google Shape;270;p47"/>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Logistics and process</a:t>
            </a:r>
            <a:endParaRPr>
              <a:solidFill>
                <a:schemeClr val="lt1"/>
              </a:solidFill>
            </a:endParaRPr>
          </a:p>
        </p:txBody>
      </p:sp>
      <p:sp>
        <p:nvSpPr>
          <p:cNvPr id="271" name="Google Shape;271;p4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Each session you’ll have different partners</a:t>
            </a:r>
            <a:endParaRPr sz="2400"/>
          </a:p>
          <a:p>
            <a:pPr indent="-381000" lvl="0" marL="457200" rtl="0" algn="l">
              <a:spcBef>
                <a:spcPts val="0"/>
              </a:spcBef>
              <a:spcAft>
                <a:spcPts val="0"/>
              </a:spcAft>
              <a:buSzPts val="2400"/>
              <a:buChar char="-"/>
            </a:pPr>
            <a:r>
              <a:rPr lang="en" sz="2400"/>
              <a:t>Share out at the end of each session</a:t>
            </a:r>
            <a:endParaRPr sz="2400"/>
          </a:p>
          <a:p>
            <a:pPr indent="-381000" lvl="0" marL="457200" rtl="0" algn="l">
              <a:spcBef>
                <a:spcPts val="0"/>
              </a:spcBef>
              <a:spcAft>
                <a:spcPts val="0"/>
              </a:spcAft>
              <a:buSzPts val="2400"/>
              <a:buChar char="-"/>
            </a:pPr>
            <a:r>
              <a:rPr lang="en" sz="2400"/>
              <a:t>Ask questions &amp; help each other :)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8"/>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277" name="Google Shape;277;p4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intros</a:t>
            </a:r>
            <a:endParaRPr/>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Name, school &amp; year </a:t>
            </a:r>
            <a:endParaRPr sz="2400"/>
          </a:p>
          <a:p>
            <a:pPr indent="-381000" lvl="0" marL="457200" rtl="0" algn="l">
              <a:spcBef>
                <a:spcPts val="0"/>
              </a:spcBef>
              <a:spcAft>
                <a:spcPts val="0"/>
              </a:spcAft>
              <a:buSzPts val="2400"/>
              <a:buAutoNum type="arabicPeriod"/>
            </a:pPr>
            <a:r>
              <a:rPr lang="en" sz="2400"/>
              <a:t>How you got into CS</a:t>
            </a:r>
            <a:endParaRPr sz="2400"/>
          </a:p>
          <a:p>
            <a:pPr indent="-381000" lvl="0" marL="457200" rtl="0" algn="l">
              <a:spcBef>
                <a:spcPts val="0"/>
              </a:spcBef>
              <a:spcAft>
                <a:spcPts val="0"/>
              </a:spcAft>
              <a:buSzPts val="2400"/>
              <a:buAutoNum type="arabicPeriod"/>
            </a:pPr>
            <a:r>
              <a:rPr lang="en" sz="2400"/>
              <a:t>Positive encouraging experience </a:t>
            </a:r>
            <a:endParaRPr sz="2400"/>
          </a:p>
          <a:p>
            <a:pPr indent="-381000" lvl="0" marL="457200" rtl="0" algn="l">
              <a:spcBef>
                <a:spcPts val="0"/>
              </a:spcBef>
              <a:spcAft>
                <a:spcPts val="0"/>
              </a:spcAft>
              <a:buSzPts val="2400"/>
              <a:buAutoNum type="arabicPeriod"/>
            </a:pPr>
            <a:r>
              <a:rPr lang="en" sz="2400"/>
              <a:t>OSS perceptions</a:t>
            </a:r>
            <a:endParaRPr sz="2400"/>
          </a:p>
        </p:txBody>
      </p:sp>
      <p:sp>
        <p:nvSpPr>
          <p:cNvPr id="278" name="Google Shape;278;p48"/>
          <p:cNvSpPr txBox="1"/>
          <p:nvPr/>
        </p:nvSpPr>
        <p:spPr>
          <a:xfrm>
            <a:off x="6569550" y="4716900"/>
            <a:ext cx="1889400" cy="8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latin typeface="Roboto"/>
                <a:ea typeface="Roboto"/>
                <a:cs typeface="Roboto"/>
                <a:sym typeface="Roboto"/>
              </a:rPr>
              <a:t>David Dicello</a:t>
            </a:r>
            <a:endParaRPr i="1">
              <a:solidFill>
                <a:srgbClr val="999999"/>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84" name="Google Shape;284;p49"/>
          <p:cNvSpPr txBox="1"/>
          <p:nvPr>
            <p:ph type="title"/>
          </p:nvPr>
        </p:nvSpPr>
        <p:spPr>
          <a:xfrm>
            <a:off x="490250" y="488250"/>
            <a:ext cx="8407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Friday morning </a:t>
            </a:r>
            <a:endParaRPr b="1" sz="4800"/>
          </a:p>
          <a:p>
            <a:pPr indent="0" lvl="0" marL="0" rtl="0" algn="l">
              <a:spcBef>
                <a:spcPts val="0"/>
              </a:spcBef>
              <a:spcAft>
                <a:spcPts val="0"/>
              </a:spcAft>
              <a:buNone/>
            </a:pPr>
            <a:r>
              <a:rPr b="1" lang="en" sz="4800"/>
              <a:t>Session 0 </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Background: OSS and GitHub</a:t>
            </a:r>
            <a:endParaRPr sz="4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should we care about open source software?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1"/>
          <p:cNvSpPr txBox="1"/>
          <p:nvPr>
            <p:ph idx="12" type="sldNum"/>
          </p:nvPr>
        </p:nvSpPr>
        <p:spPr>
          <a:xfrm>
            <a:off x="8894460" y="4900117"/>
            <a:ext cx="1164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295" name="Google Shape;295;p51"/>
          <p:cNvSpPr txBox="1"/>
          <p:nvPr>
            <p:ph type="title"/>
          </p:nvPr>
        </p:nvSpPr>
        <p:spPr>
          <a:xfrm>
            <a:off x="14673" y="13550"/>
            <a:ext cx="9114600" cy="9726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Open source software: </a:t>
            </a:r>
            <a:endParaRPr>
              <a:latin typeface="Roboto"/>
              <a:ea typeface="Roboto"/>
              <a:cs typeface="Roboto"/>
              <a:sym typeface="Roboto"/>
            </a:endParaRPr>
          </a:p>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from curiosity to digital infrastructure</a:t>
            </a:r>
            <a:endParaRPr>
              <a:latin typeface="Roboto"/>
              <a:ea typeface="Roboto"/>
              <a:cs typeface="Roboto"/>
              <a:sym typeface="Roboto"/>
            </a:endParaRPr>
          </a:p>
        </p:txBody>
      </p:sp>
      <p:sp>
        <p:nvSpPr>
          <p:cNvPr id="296" name="Google Shape;296;p51"/>
          <p:cNvSpPr txBox="1"/>
          <p:nvPr/>
        </p:nvSpPr>
        <p:spPr>
          <a:xfrm>
            <a:off x="511894" y="1245300"/>
            <a:ext cx="1025700" cy="326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95959"/>
              </a:buClr>
              <a:buSzPts val="2000"/>
              <a:buFont typeface="Helvetica Neue"/>
              <a:buNone/>
            </a:pPr>
            <a:r>
              <a:rPr b="0" i="0" lang="en" sz="2000" u="none" cap="none" strike="noStrike">
                <a:solidFill>
                  <a:srgbClr val="595959"/>
                </a:solidFill>
                <a:latin typeface="Helvetica Neue"/>
                <a:ea typeface="Helvetica Neue"/>
                <a:cs typeface="Helvetica Neue"/>
                <a:sym typeface="Helvetica Neue"/>
              </a:rPr>
              <a:t>1999</a:t>
            </a:r>
            <a:endParaRPr sz="500"/>
          </a:p>
        </p:txBody>
      </p:sp>
      <p:pic>
        <p:nvPicPr>
          <p:cNvPr descr="Image" id="297" name="Google Shape;297;p51"/>
          <p:cNvPicPr preferRelativeResize="0"/>
          <p:nvPr/>
        </p:nvPicPr>
        <p:blipFill rotWithShape="1">
          <a:blip r:embed="rId3">
            <a:alphaModFix/>
          </a:blip>
          <a:srcRect b="0" l="0" r="0" t="0"/>
          <a:stretch/>
        </p:blipFill>
        <p:spPr>
          <a:xfrm>
            <a:off x="302513" y="1644049"/>
            <a:ext cx="1876425" cy="2905125"/>
          </a:xfrm>
          <a:prstGeom prst="rect">
            <a:avLst/>
          </a:prstGeom>
          <a:noFill/>
          <a:ln>
            <a:noFill/>
          </a:ln>
        </p:spPr>
      </p:pic>
      <p:pic>
        <p:nvPicPr>
          <p:cNvPr descr="Image" id="298" name="Google Shape;298;p51"/>
          <p:cNvPicPr preferRelativeResize="0"/>
          <p:nvPr/>
        </p:nvPicPr>
        <p:blipFill rotWithShape="1">
          <a:blip r:embed="rId4">
            <a:alphaModFix/>
          </a:blip>
          <a:srcRect b="0" l="0" r="0" t="0"/>
          <a:stretch/>
        </p:blipFill>
        <p:spPr>
          <a:xfrm>
            <a:off x="2483764" y="1645835"/>
            <a:ext cx="2242110" cy="2901554"/>
          </a:xfrm>
          <a:prstGeom prst="rect">
            <a:avLst/>
          </a:prstGeom>
          <a:noFill/>
          <a:ln cap="flat" cmpd="sng" w="9525">
            <a:solidFill>
              <a:srgbClr val="000000"/>
            </a:solidFill>
            <a:prstDash val="solid"/>
            <a:miter lim="400000"/>
            <a:headEnd len="sm" w="sm" type="none"/>
            <a:tailEnd len="sm" w="sm" type="none"/>
          </a:ln>
        </p:spPr>
      </p:pic>
      <p:sp>
        <p:nvSpPr>
          <p:cNvPr id="299" name="Google Shape;299;p51"/>
          <p:cNvSpPr txBox="1"/>
          <p:nvPr/>
        </p:nvSpPr>
        <p:spPr>
          <a:xfrm>
            <a:off x="3155599" y="1245300"/>
            <a:ext cx="1025700" cy="326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95959"/>
              </a:buClr>
              <a:buSzPts val="2000"/>
              <a:buFont typeface="Helvetica Neue"/>
              <a:buNone/>
            </a:pPr>
            <a:r>
              <a:rPr b="0" i="0" lang="en" sz="2000" u="none" cap="none" strike="noStrike">
                <a:solidFill>
                  <a:srgbClr val="595959"/>
                </a:solidFill>
                <a:latin typeface="Helvetica Neue"/>
                <a:ea typeface="Helvetica Neue"/>
                <a:cs typeface="Helvetica Neue"/>
                <a:sym typeface="Helvetica Neue"/>
              </a:rPr>
              <a:t>2016</a:t>
            </a:r>
            <a:endParaRPr sz="500"/>
          </a:p>
        </p:txBody>
      </p:sp>
      <p:sp>
        <p:nvSpPr>
          <p:cNvPr id="300" name="Google Shape;300;p51"/>
          <p:cNvSpPr txBox="1"/>
          <p:nvPr>
            <p:ph idx="1" type="body"/>
          </p:nvPr>
        </p:nvSpPr>
        <p:spPr>
          <a:xfrm>
            <a:off x="5030701" y="1439038"/>
            <a:ext cx="3922200" cy="3315300"/>
          </a:xfrm>
          <a:prstGeom prst="rect">
            <a:avLst/>
          </a:prstGeom>
          <a:noFill/>
          <a:ln>
            <a:noFill/>
          </a:ln>
        </p:spPr>
        <p:txBody>
          <a:bodyPr anchorCtr="0" anchor="ctr"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Open source code as digital roads or bridges: </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can be used by anyone to build software</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Nearly all software that powers our society relies on open source code</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Everybody uses open source code: </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Fortune 500 companies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government</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major software companies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startups</a:t>
            </a:r>
            <a:endParaRPr>
              <a:latin typeface="Roboto"/>
              <a:ea typeface="Roboto"/>
              <a:cs typeface="Roboto"/>
              <a:sym typeface="Roboto"/>
            </a:endParaRPr>
          </a:p>
        </p:txBody>
      </p:sp>
      <p:cxnSp>
        <p:nvCxnSpPr>
          <p:cNvPr id="301" name="Google Shape;301;p51"/>
          <p:cNvCxnSpPr/>
          <p:nvPr/>
        </p:nvCxnSpPr>
        <p:spPr>
          <a:xfrm>
            <a:off x="1807042" y="1408518"/>
            <a:ext cx="1231500" cy="0"/>
          </a:xfrm>
          <a:prstGeom prst="straightConnector1">
            <a:avLst/>
          </a:prstGeom>
          <a:noFill/>
          <a:ln cap="flat" cmpd="sng" w="50800">
            <a:solidFill>
              <a:srgbClr val="595959"/>
            </a:solidFill>
            <a:prstDash val="solid"/>
            <a:miter lim="400000"/>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2"/>
          <p:cNvSpPr txBox="1"/>
          <p:nvPr>
            <p:ph idx="12" type="sldNum"/>
          </p:nvPr>
        </p:nvSpPr>
        <p:spPr>
          <a:xfrm>
            <a:off x="8894460" y="4900117"/>
            <a:ext cx="1164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307" name="Google Shape;307;p52"/>
          <p:cNvSpPr txBox="1"/>
          <p:nvPr>
            <p:ph idx="1" type="body"/>
          </p:nvPr>
        </p:nvSpPr>
        <p:spPr>
          <a:xfrm>
            <a:off x="475603" y="1547539"/>
            <a:ext cx="5622900" cy="31326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Apache web server installations valued at $7—$10 billion in the US alone</a:t>
            </a:r>
            <a:endParaRPr>
              <a:latin typeface="Roboto"/>
              <a:ea typeface="Roboto"/>
              <a:cs typeface="Roboto"/>
              <a:sym typeface="Roboto"/>
            </a:endParaRPr>
          </a:p>
          <a:p>
            <a:pPr indent="-88900" lvl="0" marL="190500" rtl="0" algn="l">
              <a:lnSpc>
                <a:spcPct val="100000"/>
              </a:lnSpc>
              <a:spcBef>
                <a:spcPts val="700"/>
              </a:spcBef>
              <a:spcAft>
                <a:spcPts val="0"/>
              </a:spcAft>
              <a:buSzPts val="1700"/>
              <a:buNone/>
            </a:pPr>
            <a:r>
              <a:t/>
            </a:r>
            <a:endParaRPr sz="1700">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The economic value of open source software to Europe totaled ~456 billion Euros per year in 2010</a:t>
            </a:r>
            <a:endParaRPr>
              <a:latin typeface="Roboto"/>
              <a:ea typeface="Roboto"/>
              <a:cs typeface="Roboto"/>
              <a:sym typeface="Roboto"/>
            </a:endParaRPr>
          </a:p>
          <a:p>
            <a:pPr indent="-88900" lvl="0" marL="190500" rtl="0" algn="l">
              <a:lnSpc>
                <a:spcPct val="100000"/>
              </a:lnSpc>
              <a:spcBef>
                <a:spcPts val="700"/>
              </a:spcBef>
              <a:spcAft>
                <a:spcPts val="0"/>
              </a:spcAft>
              <a:buSzPts val="1700"/>
              <a:buNone/>
            </a:pPr>
            <a:r>
              <a:t/>
            </a:r>
            <a:endParaRPr sz="1700">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There are millions of other open source projects besides the Apache web server, many in similarly important roles</a:t>
            </a:r>
            <a:endParaRPr>
              <a:latin typeface="Roboto"/>
              <a:ea typeface="Roboto"/>
              <a:cs typeface="Roboto"/>
              <a:sym typeface="Roboto"/>
            </a:endParaRPr>
          </a:p>
        </p:txBody>
      </p:sp>
      <p:sp>
        <p:nvSpPr>
          <p:cNvPr id="308" name="Google Shape;308;p52"/>
          <p:cNvSpPr txBox="1"/>
          <p:nvPr>
            <p:ph type="title"/>
          </p:nvPr>
        </p:nvSpPr>
        <p:spPr>
          <a:xfrm>
            <a:off x="1550" y="7454"/>
            <a:ext cx="9140700" cy="10041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Economists: open source as “digital dark matter”</a:t>
            </a:r>
            <a:endParaRPr>
              <a:latin typeface="Roboto"/>
              <a:ea typeface="Roboto"/>
              <a:cs typeface="Roboto"/>
              <a:sym typeface="Roboto"/>
            </a:endParaRPr>
          </a:p>
          <a:p>
            <a:pPr indent="0" lvl="0" marL="0" rtl="0" algn="ctr">
              <a:lnSpc>
                <a:spcPct val="100000"/>
              </a:lnSpc>
              <a:spcBef>
                <a:spcPts val="0"/>
              </a:spcBef>
              <a:spcAft>
                <a:spcPts val="0"/>
              </a:spcAft>
              <a:buClr>
                <a:srgbClr val="AE0000"/>
              </a:buClr>
              <a:buSzPts val="2300"/>
              <a:buFont typeface="Helvetica Neue"/>
              <a:buNone/>
            </a:pPr>
            <a:r>
              <a:rPr lang="en" sz="2300">
                <a:latin typeface="Roboto"/>
                <a:ea typeface="Roboto"/>
                <a:cs typeface="Roboto"/>
                <a:sym typeface="Roboto"/>
              </a:rPr>
              <a:t>I.e., important but mostly invisible</a:t>
            </a:r>
            <a:endParaRPr>
              <a:latin typeface="Roboto"/>
              <a:ea typeface="Roboto"/>
              <a:cs typeface="Roboto"/>
              <a:sym typeface="Roboto"/>
            </a:endParaRPr>
          </a:p>
        </p:txBody>
      </p:sp>
      <p:sp>
        <p:nvSpPr>
          <p:cNvPr id="309" name="Google Shape;309;p52"/>
          <p:cNvSpPr txBox="1"/>
          <p:nvPr/>
        </p:nvSpPr>
        <p:spPr>
          <a:xfrm>
            <a:off x="6733932" y="1801149"/>
            <a:ext cx="2064600" cy="219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95959"/>
              </a:buClr>
              <a:buSzPts val="1200"/>
              <a:buFont typeface="Helvetica Neue Light"/>
              <a:buNone/>
            </a:pPr>
            <a:r>
              <a:rPr b="0" i="0" lang="en" sz="1200" u="none" cap="none" strike="noStrike">
                <a:solidFill>
                  <a:srgbClr val="595959"/>
                </a:solidFill>
                <a:latin typeface="Helvetica Neue Light"/>
                <a:ea typeface="Helvetica Neue Light"/>
                <a:cs typeface="Helvetica Neue Light"/>
                <a:sym typeface="Helvetica Neue Light"/>
              </a:rPr>
              <a:t>(Greenstein and Nagel, 2016)</a:t>
            </a:r>
            <a:endParaRPr sz="500"/>
          </a:p>
        </p:txBody>
      </p:sp>
      <p:sp>
        <p:nvSpPr>
          <p:cNvPr id="310" name="Google Shape;310;p52"/>
          <p:cNvSpPr txBox="1"/>
          <p:nvPr/>
        </p:nvSpPr>
        <p:spPr>
          <a:xfrm>
            <a:off x="6733932" y="2717843"/>
            <a:ext cx="1065000" cy="219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95959"/>
              </a:buClr>
              <a:buSzPts val="1200"/>
              <a:buFont typeface="Helvetica Neue Light"/>
              <a:buNone/>
            </a:pPr>
            <a:r>
              <a:rPr b="0" i="0" lang="en" sz="1200" u="none" cap="none" strike="noStrike">
                <a:solidFill>
                  <a:srgbClr val="595959"/>
                </a:solidFill>
                <a:latin typeface="Helvetica Neue Light"/>
                <a:ea typeface="Helvetica Neue Light"/>
                <a:cs typeface="Helvetica Neue Light"/>
                <a:sym typeface="Helvetica Neue Light"/>
              </a:rPr>
              <a:t>(Daffara, 2012)</a:t>
            </a:r>
            <a:endParaRPr sz="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5"/>
          <p:cNvSpPr txBox="1"/>
          <p:nvPr>
            <p:ph type="title"/>
          </p:nvPr>
        </p:nvSpPr>
        <p:spPr>
          <a:xfrm>
            <a:off x="348800" y="4281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a:t>
            </a:r>
            <a:endParaRPr/>
          </a:p>
        </p:txBody>
      </p:sp>
      <p:pic>
        <p:nvPicPr>
          <p:cNvPr id="178" name="Google Shape;178;p35"/>
          <p:cNvPicPr preferRelativeResize="0"/>
          <p:nvPr/>
        </p:nvPicPr>
        <p:blipFill>
          <a:blip r:embed="rId3">
            <a:alphaModFix/>
          </a:blip>
          <a:stretch>
            <a:fillRect/>
          </a:stretch>
        </p:blipFill>
        <p:spPr>
          <a:xfrm>
            <a:off x="4835300" y="0"/>
            <a:ext cx="4308702" cy="3237125"/>
          </a:xfrm>
          <a:prstGeom prst="rect">
            <a:avLst/>
          </a:prstGeom>
          <a:noFill/>
          <a:ln>
            <a:noFill/>
          </a:ln>
          <a:effectLst>
            <a:outerShdw blurRad="57150" rotWithShape="0" algn="bl" dir="5400000" dist="19050">
              <a:srgbClr val="000000">
                <a:alpha val="50000"/>
              </a:srgbClr>
            </a:outerShdw>
          </a:effectLst>
        </p:spPr>
      </p:pic>
      <p:pic>
        <p:nvPicPr>
          <p:cNvPr id="179" name="Google Shape;179;p35"/>
          <p:cNvPicPr preferRelativeResize="0"/>
          <p:nvPr/>
        </p:nvPicPr>
        <p:blipFill rotWithShape="1">
          <a:blip r:embed="rId4">
            <a:alphaModFix/>
          </a:blip>
          <a:srcRect b="0" l="0" r="4177" t="3484"/>
          <a:stretch/>
        </p:blipFill>
        <p:spPr>
          <a:xfrm>
            <a:off x="1972000" y="1944325"/>
            <a:ext cx="4128449" cy="31224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3"/>
          <p:cNvSpPr txBox="1"/>
          <p:nvPr>
            <p:ph idx="12" type="sldNum"/>
          </p:nvPr>
        </p:nvSpPr>
        <p:spPr>
          <a:xfrm>
            <a:off x="8894460" y="4900117"/>
            <a:ext cx="1164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316" name="Google Shape;316;p53"/>
          <p:cNvSpPr txBox="1"/>
          <p:nvPr>
            <p:ph idx="1" type="body"/>
          </p:nvPr>
        </p:nvSpPr>
        <p:spPr>
          <a:xfrm>
            <a:off x="318145" y="1461783"/>
            <a:ext cx="4596900" cy="32196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Risks for downstream users from depending on abandoned or undermaintained libraries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Security breaches, interruptions in service, …</a:t>
            </a:r>
            <a:endParaRPr>
              <a:latin typeface="Roboto"/>
              <a:ea typeface="Roboto"/>
              <a:cs typeface="Roboto"/>
              <a:sym typeface="Roboto"/>
            </a:endParaRPr>
          </a:p>
          <a:p>
            <a:pPr indent="-190500" lvl="2" marL="647700" rtl="0" algn="l">
              <a:lnSpc>
                <a:spcPct val="100000"/>
              </a:lnSpc>
              <a:spcBef>
                <a:spcPts val="700"/>
              </a:spcBef>
              <a:spcAft>
                <a:spcPts val="0"/>
              </a:spcAft>
              <a:buSzPts val="1200"/>
              <a:buFont typeface="Roboto"/>
              <a:buChar char="-"/>
            </a:pPr>
            <a:r>
              <a:rPr lang="en" sz="1200">
                <a:latin typeface="Roboto"/>
                <a:ea typeface="Roboto"/>
                <a:cs typeface="Roboto"/>
                <a:sym typeface="Roboto"/>
              </a:rPr>
              <a:t>Leftpad</a:t>
            </a:r>
            <a:endParaRPr>
              <a:latin typeface="Roboto"/>
              <a:ea typeface="Roboto"/>
              <a:cs typeface="Roboto"/>
              <a:sym typeface="Roboto"/>
            </a:endParaRPr>
          </a:p>
          <a:p>
            <a:pPr indent="-190500" lvl="2" marL="647700" rtl="0" algn="l">
              <a:lnSpc>
                <a:spcPct val="100000"/>
              </a:lnSpc>
              <a:spcBef>
                <a:spcPts val="700"/>
              </a:spcBef>
              <a:spcAft>
                <a:spcPts val="0"/>
              </a:spcAft>
              <a:buSzPts val="1200"/>
              <a:buFont typeface="Roboto"/>
              <a:buChar char="-"/>
            </a:pPr>
            <a:r>
              <a:rPr lang="en" sz="1200">
                <a:latin typeface="Roboto"/>
                <a:ea typeface="Roboto"/>
                <a:cs typeface="Roboto"/>
                <a:sym typeface="Roboto"/>
              </a:rPr>
              <a:t>OpenSSL + Heartbleed</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Also slows down innovation</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Startups rely heavily on this infrastructure</a:t>
            </a:r>
            <a:endParaRPr>
              <a:latin typeface="Roboto"/>
              <a:ea typeface="Roboto"/>
              <a:cs typeface="Roboto"/>
              <a:sym typeface="Roboto"/>
            </a:endParaRPr>
          </a:p>
        </p:txBody>
      </p:sp>
      <p:sp>
        <p:nvSpPr>
          <p:cNvPr id="317" name="Google Shape;317;p53"/>
          <p:cNvSpPr txBox="1"/>
          <p:nvPr>
            <p:ph type="title"/>
          </p:nvPr>
        </p:nvSpPr>
        <p:spPr>
          <a:xfrm>
            <a:off x="1550" y="7454"/>
            <a:ext cx="9140700" cy="952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900"/>
              <a:buFont typeface="Helvetica Neue"/>
              <a:buNone/>
            </a:pPr>
            <a:r>
              <a:rPr lang="en" sz="2900">
                <a:latin typeface="Roboto"/>
                <a:ea typeface="Roboto"/>
                <a:cs typeface="Roboto"/>
                <a:sym typeface="Roboto"/>
              </a:rPr>
              <a:t>Just like physical infrastructure, digital infrastructure needs regular upkeep and maintenance</a:t>
            </a:r>
            <a:endParaRPr>
              <a:latin typeface="Roboto"/>
              <a:ea typeface="Roboto"/>
              <a:cs typeface="Roboto"/>
              <a:sym typeface="Roboto"/>
            </a:endParaRPr>
          </a:p>
        </p:txBody>
      </p:sp>
      <p:pic>
        <p:nvPicPr>
          <p:cNvPr descr="C8FvoJ4WsAAMpxT.jpg" id="318" name="Google Shape;318;p53"/>
          <p:cNvPicPr preferRelativeResize="0"/>
          <p:nvPr/>
        </p:nvPicPr>
        <p:blipFill rotWithShape="1">
          <a:blip r:embed="rId3">
            <a:alphaModFix/>
          </a:blip>
          <a:srcRect b="0" l="0" r="34136" t="0"/>
          <a:stretch/>
        </p:blipFill>
        <p:spPr>
          <a:xfrm>
            <a:off x="5469405" y="1267502"/>
            <a:ext cx="3212063" cy="2219325"/>
          </a:xfrm>
          <a:prstGeom prst="rect">
            <a:avLst/>
          </a:prstGeom>
          <a:noFill/>
          <a:ln>
            <a:noFill/>
          </a:ln>
          <a:effectLst>
            <a:outerShdw blurRad="63500" rotWithShape="0" dir="5400000" dist="25400">
              <a:srgbClr val="000000">
                <a:alpha val="49800"/>
              </a:srgbClr>
            </a:outerShdw>
          </a:effectLst>
        </p:spPr>
      </p:pic>
      <p:grpSp>
        <p:nvGrpSpPr>
          <p:cNvPr id="319" name="Google Shape;319;p53"/>
          <p:cNvGrpSpPr/>
          <p:nvPr/>
        </p:nvGrpSpPr>
        <p:grpSpPr>
          <a:xfrm>
            <a:off x="5923621" y="3719733"/>
            <a:ext cx="2303575" cy="894132"/>
            <a:chOff x="0" y="31588"/>
            <a:chExt cx="6142868" cy="2384352"/>
          </a:xfrm>
        </p:grpSpPr>
        <p:pic>
          <p:nvPicPr>
            <p:cNvPr descr="Google Shape;62;p14" id="320" name="Google Shape;320;p53"/>
            <p:cNvPicPr preferRelativeResize="0"/>
            <p:nvPr/>
          </p:nvPicPr>
          <p:blipFill rotWithShape="1">
            <a:blip r:embed="rId4">
              <a:alphaModFix/>
            </a:blip>
            <a:srcRect b="2647" l="0" r="0" t="0"/>
            <a:stretch/>
          </p:blipFill>
          <p:spPr>
            <a:xfrm>
              <a:off x="4148354" y="63161"/>
              <a:ext cx="1994514" cy="2321190"/>
            </a:xfrm>
            <a:prstGeom prst="rect">
              <a:avLst/>
            </a:prstGeom>
            <a:noFill/>
            <a:ln>
              <a:noFill/>
            </a:ln>
          </p:spPr>
        </p:pic>
        <p:pic>
          <p:nvPicPr>
            <p:cNvPr descr="Google Shape;63;p14" id="321" name="Google Shape;321;p53"/>
            <p:cNvPicPr preferRelativeResize="0"/>
            <p:nvPr/>
          </p:nvPicPr>
          <p:blipFill rotWithShape="1">
            <a:blip r:embed="rId5">
              <a:alphaModFix/>
            </a:blip>
            <a:srcRect b="0" l="0" r="0" t="0"/>
            <a:stretch/>
          </p:blipFill>
          <p:spPr>
            <a:xfrm>
              <a:off x="0" y="31588"/>
              <a:ext cx="3943349" cy="2384352"/>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does open source look like today?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idx="12" type="sldNum"/>
          </p:nvPr>
        </p:nvSpPr>
        <p:spPr>
          <a:xfrm>
            <a:off x="8894460" y="4900117"/>
            <a:ext cx="1164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332" name="Google Shape;332;p55"/>
          <p:cNvSpPr txBox="1"/>
          <p:nvPr>
            <p:ph idx="1" type="body"/>
          </p:nvPr>
        </p:nvSpPr>
        <p:spPr>
          <a:xfrm>
            <a:off x="393125" y="1354761"/>
            <a:ext cx="5853300" cy="8481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Explosion of production in the past seven years</a:t>
            </a:r>
            <a:endParaRPr>
              <a:latin typeface="Roboto"/>
              <a:ea typeface="Roboto"/>
              <a:cs typeface="Roboto"/>
              <a:sym typeface="Roboto"/>
            </a:endParaRPr>
          </a:p>
        </p:txBody>
      </p:sp>
      <p:sp>
        <p:nvSpPr>
          <p:cNvPr id="333" name="Google Shape;333;p55"/>
          <p:cNvSpPr txBox="1"/>
          <p:nvPr>
            <p:ph type="title"/>
          </p:nvPr>
        </p:nvSpPr>
        <p:spPr>
          <a:xfrm>
            <a:off x="1550" y="7454"/>
            <a:ext cx="9140700" cy="10014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More open source code now than ever before</a:t>
            </a:r>
            <a:endParaRPr>
              <a:latin typeface="Roboto"/>
              <a:ea typeface="Roboto"/>
              <a:cs typeface="Roboto"/>
              <a:sym typeface="Roboto"/>
            </a:endParaRPr>
          </a:p>
        </p:txBody>
      </p:sp>
      <p:grpSp>
        <p:nvGrpSpPr>
          <p:cNvPr id="334" name="Google Shape;334;p55"/>
          <p:cNvGrpSpPr/>
          <p:nvPr/>
        </p:nvGrpSpPr>
        <p:grpSpPr>
          <a:xfrm>
            <a:off x="361978" y="2416240"/>
            <a:ext cx="2379825" cy="1825875"/>
            <a:chOff x="0" y="0"/>
            <a:chExt cx="6346200" cy="4869000"/>
          </a:xfrm>
        </p:grpSpPr>
        <p:sp>
          <p:nvSpPr>
            <p:cNvPr id="335" name="Google Shape;335;p55"/>
            <p:cNvSpPr/>
            <p:nvPr/>
          </p:nvSpPr>
          <p:spPr>
            <a:xfrm>
              <a:off x="0" y="0"/>
              <a:ext cx="6346200" cy="4869000"/>
            </a:xfrm>
            <a:prstGeom prst="rect">
              <a:avLst/>
            </a:prstGeom>
            <a:solidFill>
              <a:srgbClr val="FFFFFF"/>
            </a:solidFill>
            <a:ln>
              <a:noFill/>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nvGrpSpPr>
            <p:cNvPr id="336" name="Google Shape;336;p55"/>
            <p:cNvGrpSpPr/>
            <p:nvPr/>
          </p:nvGrpSpPr>
          <p:grpSpPr>
            <a:xfrm>
              <a:off x="287192" y="356417"/>
              <a:ext cx="4977537" cy="4293185"/>
              <a:chOff x="0" y="0"/>
              <a:chExt cx="4977537" cy="4293185"/>
            </a:xfrm>
          </p:grpSpPr>
          <p:grpSp>
            <p:nvGrpSpPr>
              <p:cNvPr id="337" name="Google Shape;337;p55"/>
              <p:cNvGrpSpPr/>
              <p:nvPr/>
            </p:nvGrpSpPr>
            <p:grpSpPr>
              <a:xfrm>
                <a:off x="130560" y="0"/>
                <a:ext cx="4846977" cy="1505050"/>
                <a:chOff x="0" y="0"/>
                <a:chExt cx="4846977" cy="1505050"/>
              </a:xfrm>
            </p:grpSpPr>
            <p:pic>
              <p:nvPicPr>
                <p:cNvPr descr="Image" id="338" name="Google Shape;338;p55"/>
                <p:cNvPicPr preferRelativeResize="0"/>
                <p:nvPr/>
              </p:nvPicPr>
              <p:blipFill rotWithShape="1">
                <a:blip r:embed="rId3">
                  <a:alphaModFix/>
                </a:blip>
                <a:srcRect b="0" l="0" r="0" t="0"/>
                <a:stretch/>
              </p:blipFill>
              <p:spPr>
                <a:xfrm>
                  <a:off x="1977345" y="120193"/>
                  <a:ext cx="2869632" cy="1264663"/>
                </a:xfrm>
                <a:prstGeom prst="rect">
                  <a:avLst/>
                </a:prstGeom>
                <a:noFill/>
                <a:ln>
                  <a:noFill/>
                </a:ln>
              </p:spPr>
            </p:pic>
            <p:pic>
              <p:nvPicPr>
                <p:cNvPr descr="Image" id="339" name="Google Shape;339;p55"/>
                <p:cNvPicPr preferRelativeResize="0"/>
                <p:nvPr/>
              </p:nvPicPr>
              <p:blipFill rotWithShape="1">
                <a:blip r:embed="rId4">
                  <a:alphaModFix/>
                </a:blip>
                <a:srcRect b="0" l="0" r="0" t="0"/>
                <a:stretch/>
              </p:blipFill>
              <p:spPr>
                <a:xfrm>
                  <a:off x="0" y="0"/>
                  <a:ext cx="1810586" cy="1505050"/>
                </a:xfrm>
                <a:prstGeom prst="rect">
                  <a:avLst/>
                </a:prstGeom>
                <a:noFill/>
                <a:ln>
                  <a:noFill/>
                </a:ln>
              </p:spPr>
            </p:pic>
          </p:grpSp>
          <p:cxnSp>
            <p:nvCxnSpPr>
              <p:cNvPr id="340" name="Google Shape;340;p55"/>
              <p:cNvCxnSpPr/>
              <p:nvPr/>
            </p:nvCxnSpPr>
            <p:spPr>
              <a:xfrm>
                <a:off x="0" y="3023285"/>
                <a:ext cx="1269900" cy="1269900"/>
              </a:xfrm>
              <a:prstGeom prst="straightConnector1">
                <a:avLst/>
              </a:prstGeom>
              <a:noFill/>
              <a:ln>
                <a:noFill/>
              </a:ln>
            </p:spPr>
          </p:cxnSp>
        </p:grpSp>
      </p:grpSp>
      <p:grpSp>
        <p:nvGrpSpPr>
          <p:cNvPr id="341" name="Google Shape;341;p55"/>
          <p:cNvGrpSpPr/>
          <p:nvPr/>
        </p:nvGrpSpPr>
        <p:grpSpPr>
          <a:xfrm>
            <a:off x="3043238" y="2416240"/>
            <a:ext cx="2379825" cy="1825875"/>
            <a:chOff x="0" y="0"/>
            <a:chExt cx="6346200" cy="4869000"/>
          </a:xfrm>
        </p:grpSpPr>
        <p:sp>
          <p:nvSpPr>
            <p:cNvPr id="342" name="Google Shape;342;p55"/>
            <p:cNvSpPr/>
            <p:nvPr/>
          </p:nvSpPr>
          <p:spPr>
            <a:xfrm>
              <a:off x="0" y="0"/>
              <a:ext cx="6346200" cy="4869000"/>
            </a:xfrm>
            <a:prstGeom prst="rect">
              <a:avLst/>
            </a:prstGeom>
            <a:solidFill>
              <a:srgbClr val="FFFFFF"/>
            </a:solidFill>
            <a:ln>
              <a:noFill/>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nvGrpSpPr>
            <p:cNvPr id="343" name="Google Shape;343;p55"/>
            <p:cNvGrpSpPr/>
            <p:nvPr/>
          </p:nvGrpSpPr>
          <p:grpSpPr>
            <a:xfrm>
              <a:off x="614464" y="1003624"/>
              <a:ext cx="5117311" cy="2861938"/>
              <a:chOff x="0" y="0"/>
              <a:chExt cx="5117311" cy="2861938"/>
            </a:xfrm>
          </p:grpSpPr>
          <p:pic>
            <p:nvPicPr>
              <p:cNvPr descr="Image" id="344" name="Google Shape;344;p55"/>
              <p:cNvPicPr preferRelativeResize="0"/>
              <p:nvPr/>
            </p:nvPicPr>
            <p:blipFill rotWithShape="1">
              <a:blip r:embed="rId5">
                <a:alphaModFix/>
              </a:blip>
              <a:srcRect b="0" l="0" r="0" t="0"/>
              <a:stretch/>
            </p:blipFill>
            <p:spPr>
              <a:xfrm>
                <a:off x="0" y="0"/>
                <a:ext cx="5117311" cy="737631"/>
              </a:xfrm>
              <a:prstGeom prst="rect">
                <a:avLst/>
              </a:prstGeom>
              <a:noFill/>
              <a:ln>
                <a:noFill/>
              </a:ln>
            </p:spPr>
          </p:pic>
          <p:sp>
            <p:nvSpPr>
              <p:cNvPr id="345" name="Google Shape;345;p55"/>
              <p:cNvSpPr txBox="1"/>
              <p:nvPr/>
            </p:nvSpPr>
            <p:spPr>
              <a:xfrm>
                <a:off x="633156" y="1213738"/>
                <a:ext cx="3851100" cy="16482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95959"/>
                  </a:buClr>
                  <a:buSzPts val="1700"/>
                  <a:buFont typeface="Helvetica Neue"/>
                  <a:buNone/>
                </a:pPr>
                <a:r>
                  <a:rPr b="0" i="0" lang="en" sz="1700" u="none" cap="none" strike="noStrike">
                    <a:solidFill>
                      <a:srgbClr val="595959"/>
                    </a:solidFill>
                    <a:latin typeface="Helvetica Neue"/>
                    <a:ea typeface="Helvetica Neue"/>
                    <a:cs typeface="Helvetica Neue"/>
                    <a:sym typeface="Helvetica Neue"/>
                  </a:rPr>
                  <a:t>6 million users</a:t>
                </a:r>
                <a:endParaRPr sz="500"/>
              </a:p>
              <a:p>
                <a:pPr indent="0" lvl="0" marL="0" marR="0" rtl="0" algn="l">
                  <a:lnSpc>
                    <a:spcPct val="100000"/>
                  </a:lnSpc>
                  <a:spcBef>
                    <a:spcPts val="700"/>
                  </a:spcBef>
                  <a:spcAft>
                    <a:spcPts val="0"/>
                  </a:spcAft>
                  <a:buClr>
                    <a:srgbClr val="595959"/>
                  </a:buClr>
                  <a:buSzPts val="1700"/>
                  <a:buFont typeface="Helvetica Neue"/>
                  <a:buNone/>
                </a:pPr>
                <a:r>
                  <a:rPr b="0" i="0" lang="en" sz="1700" u="none" cap="none" strike="noStrike">
                    <a:solidFill>
                      <a:srgbClr val="595959"/>
                    </a:solidFill>
                    <a:latin typeface="Helvetica Neue"/>
                    <a:ea typeface="Helvetica Neue"/>
                    <a:cs typeface="Helvetica Neue"/>
                    <a:sym typeface="Helvetica Neue"/>
                  </a:rPr>
                  <a:t>(March 2019)</a:t>
                </a:r>
                <a:endParaRPr sz="500"/>
              </a:p>
            </p:txBody>
          </p:sp>
        </p:grpSp>
      </p:grpSp>
      <p:pic>
        <p:nvPicPr>
          <p:cNvPr descr="Image" id="346" name="Google Shape;346;p55"/>
          <p:cNvPicPr preferRelativeResize="0"/>
          <p:nvPr/>
        </p:nvPicPr>
        <p:blipFill rotWithShape="1">
          <a:blip r:embed="rId6">
            <a:alphaModFix/>
          </a:blip>
          <a:srcRect b="0" l="0" r="0" t="0"/>
          <a:stretch/>
        </p:blipFill>
        <p:spPr>
          <a:xfrm>
            <a:off x="5724497" y="1328875"/>
            <a:ext cx="3057525" cy="3186113"/>
          </a:xfrm>
          <a:prstGeom prst="rect">
            <a:avLst/>
          </a:prstGeom>
          <a:noFill/>
          <a:ln>
            <a:noFill/>
          </a:ln>
          <a:effectLst>
            <a:outerShdw blurRad="63500" rotWithShape="0" dir="5400000" dist="25400">
              <a:srgbClr val="000000">
                <a:alpha val="498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6"/>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352" name="Google Shape;352;p56"/>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2800"/>
              <a:buFont typeface="Helvetica Neue"/>
              <a:buNone/>
            </a:pPr>
            <a:r>
              <a:rPr lang="en" sz="2800">
                <a:latin typeface="Roboto"/>
                <a:ea typeface="Roboto"/>
                <a:cs typeface="Roboto"/>
                <a:sym typeface="Roboto"/>
              </a:rPr>
              <a:t>Complex </a:t>
            </a:r>
            <a:r>
              <a:rPr i="1" lang="en">
                <a:latin typeface="Roboto"/>
                <a:ea typeface="Roboto"/>
                <a:cs typeface="Roboto"/>
                <a:sym typeface="Roboto"/>
              </a:rPr>
              <a:t>ecosystem</a:t>
            </a:r>
            <a:r>
              <a:rPr lang="en" sz="2800">
                <a:latin typeface="Roboto"/>
                <a:ea typeface="Roboto"/>
                <a:cs typeface="Roboto"/>
                <a:sym typeface="Roboto"/>
              </a:rPr>
              <a:t> of interdependencies</a:t>
            </a:r>
            <a:endParaRPr>
              <a:latin typeface="Roboto"/>
              <a:ea typeface="Roboto"/>
              <a:cs typeface="Roboto"/>
              <a:sym typeface="Roboto"/>
            </a:endParaRPr>
          </a:p>
        </p:txBody>
      </p:sp>
      <p:grpSp>
        <p:nvGrpSpPr>
          <p:cNvPr id="353" name="Google Shape;353;p56"/>
          <p:cNvGrpSpPr/>
          <p:nvPr/>
        </p:nvGrpSpPr>
        <p:grpSpPr>
          <a:xfrm>
            <a:off x="1454294" y="1278909"/>
            <a:ext cx="6235364" cy="2576628"/>
            <a:chOff x="0" y="-60"/>
            <a:chExt cx="16627637" cy="6871009"/>
          </a:xfrm>
        </p:grpSpPr>
        <p:pic>
          <p:nvPicPr>
            <p:cNvPr descr="defunktocat.png" id="354" name="Google Shape;354;p56"/>
            <p:cNvPicPr preferRelativeResize="0"/>
            <p:nvPr/>
          </p:nvPicPr>
          <p:blipFill rotWithShape="1">
            <a:blip r:embed="rId3">
              <a:alphaModFix/>
            </a:blip>
            <a:srcRect b="6106" l="384" r="947" t="6664"/>
            <a:stretch/>
          </p:blipFill>
          <p:spPr>
            <a:xfrm>
              <a:off x="9614821" y="-60"/>
              <a:ext cx="1262844" cy="1116466"/>
            </a:xfrm>
            <a:custGeom>
              <a:rect b="b" l="l" r="r" t="t"/>
              <a:pathLst>
                <a:path extrusionOk="0" h="21486" w="21600">
                  <a:moveTo>
                    <a:pt x="15559" y="1"/>
                  </a:moveTo>
                  <a:cubicBezTo>
                    <a:pt x="15458" y="-6"/>
                    <a:pt x="15321" y="26"/>
                    <a:pt x="15117" y="78"/>
                  </a:cubicBezTo>
                  <a:cubicBezTo>
                    <a:pt x="14786" y="162"/>
                    <a:pt x="14204" y="407"/>
                    <a:pt x="13828" y="628"/>
                  </a:cubicBezTo>
                  <a:lnTo>
                    <a:pt x="13149" y="1032"/>
                  </a:lnTo>
                  <a:lnTo>
                    <a:pt x="12517" y="651"/>
                  </a:lnTo>
                  <a:cubicBezTo>
                    <a:pt x="11720" y="170"/>
                    <a:pt x="9981" y="142"/>
                    <a:pt x="8750" y="589"/>
                  </a:cubicBezTo>
                  <a:cubicBezTo>
                    <a:pt x="7923" y="890"/>
                    <a:pt x="7845" y="884"/>
                    <a:pt x="7250" y="559"/>
                  </a:cubicBezTo>
                  <a:cubicBezTo>
                    <a:pt x="6904" y="370"/>
                    <a:pt x="6367" y="150"/>
                    <a:pt x="6062" y="70"/>
                  </a:cubicBezTo>
                  <a:cubicBezTo>
                    <a:pt x="5366" y="-113"/>
                    <a:pt x="5173" y="219"/>
                    <a:pt x="5173" y="1605"/>
                  </a:cubicBezTo>
                  <a:cubicBezTo>
                    <a:pt x="5173" y="2144"/>
                    <a:pt x="5096" y="2755"/>
                    <a:pt x="4996" y="2965"/>
                  </a:cubicBezTo>
                  <a:cubicBezTo>
                    <a:pt x="4842" y="3288"/>
                    <a:pt x="4773" y="3307"/>
                    <a:pt x="4541" y="3095"/>
                  </a:cubicBezTo>
                  <a:cubicBezTo>
                    <a:pt x="4301" y="2874"/>
                    <a:pt x="4287" y="2892"/>
                    <a:pt x="4446" y="3217"/>
                  </a:cubicBezTo>
                  <a:cubicBezTo>
                    <a:pt x="4580" y="3489"/>
                    <a:pt x="4566" y="3789"/>
                    <a:pt x="4385" y="4362"/>
                  </a:cubicBezTo>
                  <a:cubicBezTo>
                    <a:pt x="4250" y="4790"/>
                    <a:pt x="4152" y="5610"/>
                    <a:pt x="4168" y="6188"/>
                  </a:cubicBezTo>
                  <a:cubicBezTo>
                    <a:pt x="4184" y="6788"/>
                    <a:pt x="4082" y="7529"/>
                    <a:pt x="3930" y="7921"/>
                  </a:cubicBezTo>
                  <a:lnTo>
                    <a:pt x="3666" y="8609"/>
                  </a:lnTo>
                  <a:lnTo>
                    <a:pt x="1955" y="8731"/>
                  </a:lnTo>
                  <a:cubicBezTo>
                    <a:pt x="1300" y="8776"/>
                    <a:pt x="992" y="8835"/>
                    <a:pt x="652" y="8891"/>
                  </a:cubicBezTo>
                  <a:cubicBezTo>
                    <a:pt x="1746" y="8704"/>
                    <a:pt x="3472" y="8738"/>
                    <a:pt x="3482" y="8953"/>
                  </a:cubicBezTo>
                  <a:cubicBezTo>
                    <a:pt x="3488" y="9057"/>
                    <a:pt x="2706" y="9315"/>
                    <a:pt x="1745" y="9525"/>
                  </a:cubicBezTo>
                  <a:lnTo>
                    <a:pt x="0" y="9907"/>
                  </a:lnTo>
                  <a:lnTo>
                    <a:pt x="0" y="9968"/>
                  </a:lnTo>
                  <a:lnTo>
                    <a:pt x="312" y="9877"/>
                  </a:lnTo>
                  <a:cubicBezTo>
                    <a:pt x="1495" y="9550"/>
                    <a:pt x="3558" y="9225"/>
                    <a:pt x="3795" y="9327"/>
                  </a:cubicBezTo>
                  <a:cubicBezTo>
                    <a:pt x="3889" y="9368"/>
                    <a:pt x="4007" y="9682"/>
                    <a:pt x="4080" y="10075"/>
                  </a:cubicBezTo>
                  <a:cubicBezTo>
                    <a:pt x="4189" y="10669"/>
                    <a:pt x="4183" y="10781"/>
                    <a:pt x="4025" y="10976"/>
                  </a:cubicBezTo>
                  <a:cubicBezTo>
                    <a:pt x="3753" y="11315"/>
                    <a:pt x="3907" y="12095"/>
                    <a:pt x="4358" y="12657"/>
                  </a:cubicBezTo>
                  <a:cubicBezTo>
                    <a:pt x="4774" y="13175"/>
                    <a:pt x="4818" y="13552"/>
                    <a:pt x="4501" y="13932"/>
                  </a:cubicBezTo>
                  <a:cubicBezTo>
                    <a:pt x="4283" y="14193"/>
                    <a:pt x="4280" y="14208"/>
                    <a:pt x="4460" y="14849"/>
                  </a:cubicBezTo>
                  <a:lnTo>
                    <a:pt x="4643" y="15506"/>
                  </a:lnTo>
                  <a:lnTo>
                    <a:pt x="4134" y="17209"/>
                  </a:lnTo>
                  <a:cubicBezTo>
                    <a:pt x="3856" y="18148"/>
                    <a:pt x="3656" y="18947"/>
                    <a:pt x="3686" y="18981"/>
                  </a:cubicBezTo>
                  <a:cubicBezTo>
                    <a:pt x="3716" y="19014"/>
                    <a:pt x="3939" y="18929"/>
                    <a:pt x="4182" y="18790"/>
                  </a:cubicBezTo>
                  <a:cubicBezTo>
                    <a:pt x="4681" y="18503"/>
                    <a:pt x="4819" y="18540"/>
                    <a:pt x="4752" y="18935"/>
                  </a:cubicBezTo>
                  <a:cubicBezTo>
                    <a:pt x="4678" y="19367"/>
                    <a:pt x="5138" y="20004"/>
                    <a:pt x="5790" y="20378"/>
                  </a:cubicBezTo>
                  <a:cubicBezTo>
                    <a:pt x="6622" y="20856"/>
                    <a:pt x="7759" y="21181"/>
                    <a:pt x="8940" y="21272"/>
                  </a:cubicBezTo>
                  <a:cubicBezTo>
                    <a:pt x="9351" y="21303"/>
                    <a:pt x="9729" y="21375"/>
                    <a:pt x="9782" y="21432"/>
                  </a:cubicBezTo>
                  <a:cubicBezTo>
                    <a:pt x="9820" y="21474"/>
                    <a:pt x="10072" y="21487"/>
                    <a:pt x="10427" y="21486"/>
                  </a:cubicBezTo>
                  <a:cubicBezTo>
                    <a:pt x="11489" y="21482"/>
                    <a:pt x="13498" y="21315"/>
                    <a:pt x="13631" y="21173"/>
                  </a:cubicBezTo>
                  <a:cubicBezTo>
                    <a:pt x="13686" y="21113"/>
                    <a:pt x="13854" y="21067"/>
                    <a:pt x="14004" y="21066"/>
                  </a:cubicBezTo>
                  <a:cubicBezTo>
                    <a:pt x="14318" y="21062"/>
                    <a:pt x="15241" y="20731"/>
                    <a:pt x="15959" y="20363"/>
                  </a:cubicBezTo>
                  <a:cubicBezTo>
                    <a:pt x="16475" y="20098"/>
                    <a:pt x="16857" y="19651"/>
                    <a:pt x="16957" y="19202"/>
                  </a:cubicBezTo>
                  <a:cubicBezTo>
                    <a:pt x="17013" y="18949"/>
                    <a:pt x="16687" y="17984"/>
                    <a:pt x="16577" y="18079"/>
                  </a:cubicBezTo>
                  <a:cubicBezTo>
                    <a:pt x="16547" y="18105"/>
                    <a:pt x="16375" y="18009"/>
                    <a:pt x="16197" y="17865"/>
                  </a:cubicBezTo>
                  <a:cubicBezTo>
                    <a:pt x="16018" y="17722"/>
                    <a:pt x="15540" y="17485"/>
                    <a:pt x="15131" y="17339"/>
                  </a:cubicBezTo>
                  <a:cubicBezTo>
                    <a:pt x="14722" y="17192"/>
                    <a:pt x="14334" y="17041"/>
                    <a:pt x="14276" y="17002"/>
                  </a:cubicBezTo>
                  <a:cubicBezTo>
                    <a:pt x="14217" y="16964"/>
                    <a:pt x="14074" y="16947"/>
                    <a:pt x="13957" y="16964"/>
                  </a:cubicBezTo>
                  <a:cubicBezTo>
                    <a:pt x="13839" y="16981"/>
                    <a:pt x="13663" y="16920"/>
                    <a:pt x="13563" y="16834"/>
                  </a:cubicBezTo>
                  <a:cubicBezTo>
                    <a:pt x="13406" y="16701"/>
                    <a:pt x="13374" y="16407"/>
                    <a:pt x="13359" y="14696"/>
                  </a:cubicBezTo>
                  <a:cubicBezTo>
                    <a:pt x="13343" y="12839"/>
                    <a:pt x="13354" y="12718"/>
                    <a:pt x="13536" y="12756"/>
                  </a:cubicBezTo>
                  <a:cubicBezTo>
                    <a:pt x="13701" y="12791"/>
                    <a:pt x="13709" y="12772"/>
                    <a:pt x="13590" y="12611"/>
                  </a:cubicBezTo>
                  <a:cubicBezTo>
                    <a:pt x="13513" y="12507"/>
                    <a:pt x="13485" y="12331"/>
                    <a:pt x="13522" y="12221"/>
                  </a:cubicBezTo>
                  <a:cubicBezTo>
                    <a:pt x="13582" y="12046"/>
                    <a:pt x="13620" y="12052"/>
                    <a:pt x="13861" y="12305"/>
                  </a:cubicBezTo>
                  <a:cubicBezTo>
                    <a:pt x="14126" y="12583"/>
                    <a:pt x="14135" y="12586"/>
                    <a:pt x="14099" y="12344"/>
                  </a:cubicBezTo>
                  <a:cubicBezTo>
                    <a:pt x="14059" y="12074"/>
                    <a:pt x="14281" y="11699"/>
                    <a:pt x="14479" y="11694"/>
                  </a:cubicBezTo>
                  <a:cubicBezTo>
                    <a:pt x="14545" y="11693"/>
                    <a:pt x="14719" y="11587"/>
                    <a:pt x="14866" y="11458"/>
                  </a:cubicBezTo>
                  <a:cubicBezTo>
                    <a:pt x="15013" y="11328"/>
                    <a:pt x="15201" y="11222"/>
                    <a:pt x="15287" y="11221"/>
                  </a:cubicBezTo>
                  <a:cubicBezTo>
                    <a:pt x="15373" y="11219"/>
                    <a:pt x="15625" y="11018"/>
                    <a:pt x="15844" y="10778"/>
                  </a:cubicBezTo>
                  <a:lnTo>
                    <a:pt x="16237" y="10343"/>
                  </a:lnTo>
                  <a:lnTo>
                    <a:pt x="16455" y="10740"/>
                  </a:lnTo>
                  <a:cubicBezTo>
                    <a:pt x="16624" y="11054"/>
                    <a:pt x="16648" y="11179"/>
                    <a:pt x="16550" y="11313"/>
                  </a:cubicBezTo>
                  <a:cubicBezTo>
                    <a:pt x="16447" y="11451"/>
                    <a:pt x="16460" y="11473"/>
                    <a:pt x="16631" y="11435"/>
                  </a:cubicBezTo>
                  <a:cubicBezTo>
                    <a:pt x="16790" y="11399"/>
                    <a:pt x="16837" y="11300"/>
                    <a:pt x="16821" y="11030"/>
                  </a:cubicBezTo>
                  <a:cubicBezTo>
                    <a:pt x="16762" y="10027"/>
                    <a:pt x="16770" y="9427"/>
                    <a:pt x="16841" y="9296"/>
                  </a:cubicBezTo>
                  <a:cubicBezTo>
                    <a:pt x="16900" y="9190"/>
                    <a:pt x="17158" y="9173"/>
                    <a:pt x="17792" y="9235"/>
                  </a:cubicBezTo>
                  <a:cubicBezTo>
                    <a:pt x="18270" y="9282"/>
                    <a:pt x="18704" y="9356"/>
                    <a:pt x="18763" y="9396"/>
                  </a:cubicBezTo>
                  <a:cubicBezTo>
                    <a:pt x="18821" y="9435"/>
                    <a:pt x="19001" y="9453"/>
                    <a:pt x="19163" y="9434"/>
                  </a:cubicBezTo>
                  <a:cubicBezTo>
                    <a:pt x="19325" y="9415"/>
                    <a:pt x="19636" y="9459"/>
                    <a:pt x="19855" y="9541"/>
                  </a:cubicBezTo>
                  <a:cubicBezTo>
                    <a:pt x="20074" y="9622"/>
                    <a:pt x="20398" y="9704"/>
                    <a:pt x="20575" y="9724"/>
                  </a:cubicBezTo>
                  <a:cubicBezTo>
                    <a:pt x="20752" y="9744"/>
                    <a:pt x="21106" y="9796"/>
                    <a:pt x="21356" y="9838"/>
                  </a:cubicBezTo>
                  <a:lnTo>
                    <a:pt x="21532" y="9869"/>
                  </a:lnTo>
                  <a:lnTo>
                    <a:pt x="20772" y="9686"/>
                  </a:lnTo>
                  <a:cubicBezTo>
                    <a:pt x="20250" y="9556"/>
                    <a:pt x="19223" y="9378"/>
                    <a:pt x="18484" y="9296"/>
                  </a:cubicBezTo>
                  <a:cubicBezTo>
                    <a:pt x="17685" y="9207"/>
                    <a:pt x="17178" y="9074"/>
                    <a:pt x="17228" y="8960"/>
                  </a:cubicBezTo>
                  <a:cubicBezTo>
                    <a:pt x="17324" y="8746"/>
                    <a:pt x="19969" y="8698"/>
                    <a:pt x="21084" y="8891"/>
                  </a:cubicBezTo>
                  <a:lnTo>
                    <a:pt x="21600" y="8983"/>
                  </a:lnTo>
                  <a:cubicBezTo>
                    <a:pt x="21584" y="8958"/>
                    <a:pt x="21571" y="8938"/>
                    <a:pt x="21552" y="8930"/>
                  </a:cubicBezTo>
                  <a:cubicBezTo>
                    <a:pt x="21412" y="8869"/>
                    <a:pt x="20402" y="8760"/>
                    <a:pt x="19306" y="8693"/>
                  </a:cubicBezTo>
                  <a:lnTo>
                    <a:pt x="17310" y="8571"/>
                  </a:lnTo>
                  <a:lnTo>
                    <a:pt x="17364" y="7234"/>
                  </a:lnTo>
                  <a:cubicBezTo>
                    <a:pt x="17402" y="6336"/>
                    <a:pt x="17506" y="5826"/>
                    <a:pt x="17676" y="5676"/>
                  </a:cubicBezTo>
                  <a:cubicBezTo>
                    <a:pt x="17876" y="5501"/>
                    <a:pt x="17893" y="5369"/>
                    <a:pt x="17744" y="5057"/>
                  </a:cubicBezTo>
                  <a:cubicBezTo>
                    <a:pt x="17640" y="4839"/>
                    <a:pt x="17479" y="4660"/>
                    <a:pt x="17391" y="4660"/>
                  </a:cubicBezTo>
                  <a:cubicBezTo>
                    <a:pt x="17304" y="4660"/>
                    <a:pt x="16967" y="4186"/>
                    <a:pt x="16638" y="3606"/>
                  </a:cubicBezTo>
                  <a:cubicBezTo>
                    <a:pt x="16184" y="2808"/>
                    <a:pt x="16034" y="2351"/>
                    <a:pt x="16034" y="1712"/>
                  </a:cubicBezTo>
                  <a:cubicBezTo>
                    <a:pt x="16034" y="1248"/>
                    <a:pt x="15965" y="651"/>
                    <a:pt x="15878" y="391"/>
                  </a:cubicBezTo>
                  <a:cubicBezTo>
                    <a:pt x="15788" y="125"/>
                    <a:pt x="15726" y="14"/>
                    <a:pt x="15559" y="1"/>
                  </a:cubicBezTo>
                  <a:close/>
                  <a:moveTo>
                    <a:pt x="625" y="8891"/>
                  </a:moveTo>
                  <a:cubicBezTo>
                    <a:pt x="488" y="8915"/>
                    <a:pt x="108" y="8942"/>
                    <a:pt x="81" y="8960"/>
                  </a:cubicBezTo>
                  <a:cubicBezTo>
                    <a:pt x="79" y="8962"/>
                    <a:pt x="77" y="8984"/>
                    <a:pt x="75" y="8991"/>
                  </a:cubicBezTo>
                  <a:lnTo>
                    <a:pt x="625" y="8891"/>
                  </a:lnTo>
                  <a:close/>
                </a:path>
              </a:pathLst>
            </a:custGeom>
            <a:noFill/>
            <a:ln>
              <a:noFill/>
            </a:ln>
          </p:spPr>
        </p:pic>
        <p:pic>
          <p:nvPicPr>
            <p:cNvPr descr="Mardigrastocat.png" id="355" name="Google Shape;355;p56"/>
            <p:cNvPicPr preferRelativeResize="0"/>
            <p:nvPr/>
          </p:nvPicPr>
          <p:blipFill rotWithShape="1">
            <a:blip r:embed="rId4">
              <a:alphaModFix/>
            </a:blip>
            <a:srcRect b="5908" l="6277" r="6172" t="5775"/>
            <a:stretch/>
          </p:blipFill>
          <p:spPr>
            <a:xfrm>
              <a:off x="3684729" y="2657610"/>
              <a:ext cx="1527757" cy="1541175"/>
            </a:xfrm>
            <a:custGeom>
              <a:rect b="b" l="l" r="r" t="t"/>
              <a:pathLst>
                <a:path extrusionOk="0" h="21573" w="21455">
                  <a:moveTo>
                    <a:pt x="7129" y="16"/>
                  </a:moveTo>
                  <a:cubicBezTo>
                    <a:pt x="6985" y="44"/>
                    <a:pt x="6856" y="101"/>
                    <a:pt x="6716" y="194"/>
                  </a:cubicBezTo>
                  <a:cubicBezTo>
                    <a:pt x="6504" y="335"/>
                    <a:pt x="6220" y="437"/>
                    <a:pt x="6086" y="416"/>
                  </a:cubicBezTo>
                  <a:cubicBezTo>
                    <a:pt x="5934" y="392"/>
                    <a:pt x="5836" y="470"/>
                    <a:pt x="5824" y="627"/>
                  </a:cubicBezTo>
                  <a:cubicBezTo>
                    <a:pt x="5752" y="1657"/>
                    <a:pt x="5711" y="1712"/>
                    <a:pt x="5066" y="1755"/>
                  </a:cubicBezTo>
                  <a:cubicBezTo>
                    <a:pt x="4385" y="1801"/>
                    <a:pt x="3839" y="2100"/>
                    <a:pt x="3105" y="2822"/>
                  </a:cubicBezTo>
                  <a:cubicBezTo>
                    <a:pt x="2542" y="3375"/>
                    <a:pt x="2502" y="3456"/>
                    <a:pt x="2570" y="3988"/>
                  </a:cubicBezTo>
                  <a:cubicBezTo>
                    <a:pt x="2618" y="4375"/>
                    <a:pt x="2566" y="4708"/>
                    <a:pt x="2408" y="5011"/>
                  </a:cubicBezTo>
                  <a:cubicBezTo>
                    <a:pt x="2279" y="5257"/>
                    <a:pt x="2098" y="5711"/>
                    <a:pt x="2007" y="6016"/>
                  </a:cubicBezTo>
                  <a:lnTo>
                    <a:pt x="1839" y="6572"/>
                  </a:lnTo>
                  <a:lnTo>
                    <a:pt x="1115" y="6572"/>
                  </a:lnTo>
                  <a:cubicBezTo>
                    <a:pt x="556" y="6572"/>
                    <a:pt x="342" y="6631"/>
                    <a:pt x="190" y="6838"/>
                  </a:cubicBezTo>
                  <a:cubicBezTo>
                    <a:pt x="63" y="7011"/>
                    <a:pt x="0" y="7220"/>
                    <a:pt x="0" y="7410"/>
                  </a:cubicBezTo>
                  <a:cubicBezTo>
                    <a:pt x="0" y="7601"/>
                    <a:pt x="64" y="7773"/>
                    <a:pt x="190" y="7877"/>
                  </a:cubicBezTo>
                  <a:cubicBezTo>
                    <a:pt x="432" y="8077"/>
                    <a:pt x="1279" y="7767"/>
                    <a:pt x="1639" y="7344"/>
                  </a:cubicBezTo>
                  <a:cubicBezTo>
                    <a:pt x="1958" y="6968"/>
                    <a:pt x="3034" y="6587"/>
                    <a:pt x="4303" y="6405"/>
                  </a:cubicBezTo>
                  <a:cubicBezTo>
                    <a:pt x="5134" y="6286"/>
                    <a:pt x="5757" y="5902"/>
                    <a:pt x="6337" y="5144"/>
                  </a:cubicBezTo>
                  <a:cubicBezTo>
                    <a:pt x="6906" y="4401"/>
                    <a:pt x="6935" y="4027"/>
                    <a:pt x="6471" y="3477"/>
                  </a:cubicBezTo>
                  <a:cubicBezTo>
                    <a:pt x="6282" y="3253"/>
                    <a:pt x="6166" y="3026"/>
                    <a:pt x="6215" y="2977"/>
                  </a:cubicBezTo>
                  <a:cubicBezTo>
                    <a:pt x="6358" y="2834"/>
                    <a:pt x="6795" y="2877"/>
                    <a:pt x="7090" y="3061"/>
                  </a:cubicBezTo>
                  <a:cubicBezTo>
                    <a:pt x="7319" y="3203"/>
                    <a:pt x="7397" y="3191"/>
                    <a:pt x="7558" y="2972"/>
                  </a:cubicBezTo>
                  <a:cubicBezTo>
                    <a:pt x="7680" y="2805"/>
                    <a:pt x="7836" y="2742"/>
                    <a:pt x="7987" y="2800"/>
                  </a:cubicBezTo>
                  <a:cubicBezTo>
                    <a:pt x="8118" y="2850"/>
                    <a:pt x="8407" y="2797"/>
                    <a:pt x="8628" y="2683"/>
                  </a:cubicBezTo>
                  <a:cubicBezTo>
                    <a:pt x="9422" y="2274"/>
                    <a:pt x="9539" y="2347"/>
                    <a:pt x="10211" y="3688"/>
                  </a:cubicBezTo>
                  <a:cubicBezTo>
                    <a:pt x="10385" y="4037"/>
                    <a:pt x="10576" y="4080"/>
                    <a:pt x="10824" y="3833"/>
                  </a:cubicBezTo>
                  <a:cubicBezTo>
                    <a:pt x="10954" y="3703"/>
                    <a:pt x="11028" y="3703"/>
                    <a:pt x="11158" y="3833"/>
                  </a:cubicBezTo>
                  <a:cubicBezTo>
                    <a:pt x="11383" y="4057"/>
                    <a:pt x="11694" y="4047"/>
                    <a:pt x="11883" y="3805"/>
                  </a:cubicBezTo>
                  <a:cubicBezTo>
                    <a:pt x="11968" y="3696"/>
                    <a:pt x="12256" y="3585"/>
                    <a:pt x="12524" y="3561"/>
                  </a:cubicBezTo>
                  <a:cubicBezTo>
                    <a:pt x="12995" y="3518"/>
                    <a:pt x="13009" y="3530"/>
                    <a:pt x="13020" y="4000"/>
                  </a:cubicBezTo>
                  <a:cubicBezTo>
                    <a:pt x="13042" y="4996"/>
                    <a:pt x="13079" y="5121"/>
                    <a:pt x="13404" y="5244"/>
                  </a:cubicBezTo>
                  <a:cubicBezTo>
                    <a:pt x="13803" y="5395"/>
                    <a:pt x="14944" y="5172"/>
                    <a:pt x="15171" y="4899"/>
                  </a:cubicBezTo>
                  <a:cubicBezTo>
                    <a:pt x="15307" y="4736"/>
                    <a:pt x="15396" y="4751"/>
                    <a:pt x="15734" y="4999"/>
                  </a:cubicBezTo>
                  <a:lnTo>
                    <a:pt x="16135" y="5294"/>
                  </a:lnTo>
                  <a:lnTo>
                    <a:pt x="15790" y="5616"/>
                  </a:lnTo>
                  <a:cubicBezTo>
                    <a:pt x="15366" y="6008"/>
                    <a:pt x="15346" y="6320"/>
                    <a:pt x="15745" y="6305"/>
                  </a:cubicBezTo>
                  <a:cubicBezTo>
                    <a:pt x="15969" y="6297"/>
                    <a:pt x="16053" y="6378"/>
                    <a:pt x="16068" y="6638"/>
                  </a:cubicBezTo>
                  <a:cubicBezTo>
                    <a:pt x="16079" y="6829"/>
                    <a:pt x="16285" y="7185"/>
                    <a:pt x="16531" y="7427"/>
                  </a:cubicBezTo>
                  <a:cubicBezTo>
                    <a:pt x="16799" y="7691"/>
                    <a:pt x="16983" y="8007"/>
                    <a:pt x="16983" y="8216"/>
                  </a:cubicBezTo>
                  <a:cubicBezTo>
                    <a:pt x="16983" y="8794"/>
                    <a:pt x="16721" y="8770"/>
                    <a:pt x="16481" y="8172"/>
                  </a:cubicBezTo>
                  <a:cubicBezTo>
                    <a:pt x="16357" y="7862"/>
                    <a:pt x="16177" y="7610"/>
                    <a:pt x="16080" y="7610"/>
                  </a:cubicBezTo>
                  <a:cubicBezTo>
                    <a:pt x="15982" y="7610"/>
                    <a:pt x="15817" y="7514"/>
                    <a:pt x="15717" y="7394"/>
                  </a:cubicBezTo>
                  <a:cubicBezTo>
                    <a:pt x="15488" y="7118"/>
                    <a:pt x="14558" y="6638"/>
                    <a:pt x="14252" y="6638"/>
                  </a:cubicBezTo>
                  <a:cubicBezTo>
                    <a:pt x="14062" y="6638"/>
                    <a:pt x="14055" y="6675"/>
                    <a:pt x="14196" y="6844"/>
                  </a:cubicBezTo>
                  <a:cubicBezTo>
                    <a:pt x="14392" y="7079"/>
                    <a:pt x="14420" y="7068"/>
                    <a:pt x="13220" y="7327"/>
                  </a:cubicBezTo>
                  <a:cubicBezTo>
                    <a:pt x="12173" y="7554"/>
                    <a:pt x="12020" y="7549"/>
                    <a:pt x="11064" y="7283"/>
                  </a:cubicBezTo>
                  <a:cubicBezTo>
                    <a:pt x="10604" y="7155"/>
                    <a:pt x="9772" y="7008"/>
                    <a:pt x="9219" y="6960"/>
                  </a:cubicBezTo>
                  <a:cubicBezTo>
                    <a:pt x="8367" y="6887"/>
                    <a:pt x="8180" y="6826"/>
                    <a:pt x="7998" y="6549"/>
                  </a:cubicBezTo>
                  <a:cubicBezTo>
                    <a:pt x="7707" y="6106"/>
                    <a:pt x="7366" y="6139"/>
                    <a:pt x="6878" y="6655"/>
                  </a:cubicBezTo>
                  <a:cubicBezTo>
                    <a:pt x="6653" y="6893"/>
                    <a:pt x="6145" y="7329"/>
                    <a:pt x="5752" y="7622"/>
                  </a:cubicBezTo>
                  <a:cubicBezTo>
                    <a:pt x="5359" y="7914"/>
                    <a:pt x="4898" y="8378"/>
                    <a:pt x="4726" y="8655"/>
                  </a:cubicBezTo>
                  <a:cubicBezTo>
                    <a:pt x="4555" y="8932"/>
                    <a:pt x="4247" y="9218"/>
                    <a:pt x="4047" y="9294"/>
                  </a:cubicBezTo>
                  <a:cubicBezTo>
                    <a:pt x="3735" y="9412"/>
                    <a:pt x="3718" y="9452"/>
                    <a:pt x="3913" y="9560"/>
                  </a:cubicBezTo>
                  <a:cubicBezTo>
                    <a:pt x="4099" y="9664"/>
                    <a:pt x="4127" y="9848"/>
                    <a:pt x="4069" y="10571"/>
                  </a:cubicBezTo>
                  <a:cubicBezTo>
                    <a:pt x="3985" y="11611"/>
                    <a:pt x="4152" y="12207"/>
                    <a:pt x="4799" y="13166"/>
                  </a:cubicBezTo>
                  <a:cubicBezTo>
                    <a:pt x="5054" y="13544"/>
                    <a:pt x="5208" y="13882"/>
                    <a:pt x="5144" y="13921"/>
                  </a:cubicBezTo>
                  <a:cubicBezTo>
                    <a:pt x="5081" y="13961"/>
                    <a:pt x="4573" y="13778"/>
                    <a:pt x="4013" y="13510"/>
                  </a:cubicBezTo>
                  <a:cubicBezTo>
                    <a:pt x="3453" y="13243"/>
                    <a:pt x="2861" y="13021"/>
                    <a:pt x="2698" y="13021"/>
                  </a:cubicBezTo>
                  <a:cubicBezTo>
                    <a:pt x="2133" y="13021"/>
                    <a:pt x="1522" y="13316"/>
                    <a:pt x="1522" y="13588"/>
                  </a:cubicBezTo>
                  <a:cubicBezTo>
                    <a:pt x="1522" y="13849"/>
                    <a:pt x="1798" y="13959"/>
                    <a:pt x="2475" y="13971"/>
                  </a:cubicBezTo>
                  <a:cubicBezTo>
                    <a:pt x="2654" y="13974"/>
                    <a:pt x="2969" y="14095"/>
                    <a:pt x="3171" y="14232"/>
                  </a:cubicBezTo>
                  <a:cubicBezTo>
                    <a:pt x="3374" y="14370"/>
                    <a:pt x="4012" y="14733"/>
                    <a:pt x="4587" y="15038"/>
                  </a:cubicBezTo>
                  <a:cubicBezTo>
                    <a:pt x="5432" y="15486"/>
                    <a:pt x="5619" y="15642"/>
                    <a:pt x="5574" y="15866"/>
                  </a:cubicBezTo>
                  <a:cubicBezTo>
                    <a:pt x="5480" y="16332"/>
                    <a:pt x="5480" y="18357"/>
                    <a:pt x="5574" y="18504"/>
                  </a:cubicBezTo>
                  <a:cubicBezTo>
                    <a:pt x="5701" y="18705"/>
                    <a:pt x="5884" y="19416"/>
                    <a:pt x="5919" y="19854"/>
                  </a:cubicBezTo>
                  <a:cubicBezTo>
                    <a:pt x="5956" y="20312"/>
                    <a:pt x="5808" y="20444"/>
                    <a:pt x="5039" y="20649"/>
                  </a:cubicBezTo>
                  <a:cubicBezTo>
                    <a:pt x="4080" y="20904"/>
                    <a:pt x="4357" y="21243"/>
                    <a:pt x="5724" y="21482"/>
                  </a:cubicBezTo>
                  <a:cubicBezTo>
                    <a:pt x="6131" y="21553"/>
                    <a:pt x="7783" y="21589"/>
                    <a:pt x="9391" y="21565"/>
                  </a:cubicBezTo>
                  <a:cubicBezTo>
                    <a:pt x="12337" y="21522"/>
                    <a:pt x="13499" y="21359"/>
                    <a:pt x="13499" y="20993"/>
                  </a:cubicBezTo>
                  <a:cubicBezTo>
                    <a:pt x="13499" y="20767"/>
                    <a:pt x="13179" y="20665"/>
                    <a:pt x="11838" y="20460"/>
                  </a:cubicBezTo>
                  <a:cubicBezTo>
                    <a:pt x="10831" y="20305"/>
                    <a:pt x="10783" y="20280"/>
                    <a:pt x="10740" y="19910"/>
                  </a:cubicBezTo>
                  <a:cubicBezTo>
                    <a:pt x="10715" y="19696"/>
                    <a:pt x="10728" y="19428"/>
                    <a:pt x="10774" y="19310"/>
                  </a:cubicBezTo>
                  <a:cubicBezTo>
                    <a:pt x="10847" y="19120"/>
                    <a:pt x="10890" y="19113"/>
                    <a:pt x="11103" y="19293"/>
                  </a:cubicBezTo>
                  <a:cubicBezTo>
                    <a:pt x="11235" y="19405"/>
                    <a:pt x="11590" y="19616"/>
                    <a:pt x="11894" y="19754"/>
                  </a:cubicBezTo>
                  <a:cubicBezTo>
                    <a:pt x="12434" y="20001"/>
                    <a:pt x="12456" y="19996"/>
                    <a:pt x="12931" y="19721"/>
                  </a:cubicBezTo>
                  <a:cubicBezTo>
                    <a:pt x="13571" y="19351"/>
                    <a:pt x="13618" y="19149"/>
                    <a:pt x="13087" y="19043"/>
                  </a:cubicBezTo>
                  <a:cubicBezTo>
                    <a:pt x="12826" y="18991"/>
                    <a:pt x="12487" y="18754"/>
                    <a:pt x="12240" y="18454"/>
                  </a:cubicBezTo>
                  <a:cubicBezTo>
                    <a:pt x="11533" y="17601"/>
                    <a:pt x="11724" y="17356"/>
                    <a:pt x="12886" y="17616"/>
                  </a:cubicBezTo>
                  <a:cubicBezTo>
                    <a:pt x="13386" y="17727"/>
                    <a:pt x="13747" y="17907"/>
                    <a:pt x="13912" y="18116"/>
                  </a:cubicBezTo>
                  <a:cubicBezTo>
                    <a:pt x="14244" y="18537"/>
                    <a:pt x="14588" y="18522"/>
                    <a:pt x="14697" y="18088"/>
                  </a:cubicBezTo>
                  <a:cubicBezTo>
                    <a:pt x="14837" y="17533"/>
                    <a:pt x="14673" y="17336"/>
                    <a:pt x="13700" y="16882"/>
                  </a:cubicBezTo>
                  <a:cubicBezTo>
                    <a:pt x="12721" y="16426"/>
                    <a:pt x="12710" y="16370"/>
                    <a:pt x="13560" y="15938"/>
                  </a:cubicBezTo>
                  <a:cubicBezTo>
                    <a:pt x="14133" y="15647"/>
                    <a:pt x="14330" y="15676"/>
                    <a:pt x="14335" y="16049"/>
                  </a:cubicBezTo>
                  <a:cubicBezTo>
                    <a:pt x="14338" y="16239"/>
                    <a:pt x="14387" y="16223"/>
                    <a:pt x="14586" y="15966"/>
                  </a:cubicBezTo>
                  <a:lnTo>
                    <a:pt x="14831" y="15649"/>
                  </a:lnTo>
                  <a:lnTo>
                    <a:pt x="15166" y="16005"/>
                  </a:lnTo>
                  <a:cubicBezTo>
                    <a:pt x="15349" y="16199"/>
                    <a:pt x="15723" y="16489"/>
                    <a:pt x="15996" y="16649"/>
                  </a:cubicBezTo>
                  <a:lnTo>
                    <a:pt x="16492" y="16938"/>
                  </a:lnTo>
                  <a:lnTo>
                    <a:pt x="16197" y="16610"/>
                  </a:lnTo>
                  <a:cubicBezTo>
                    <a:pt x="15605" y="15961"/>
                    <a:pt x="15333" y="15225"/>
                    <a:pt x="15439" y="14549"/>
                  </a:cubicBezTo>
                  <a:cubicBezTo>
                    <a:pt x="15622" y="13376"/>
                    <a:pt x="16147" y="12907"/>
                    <a:pt x="16147" y="13916"/>
                  </a:cubicBezTo>
                  <a:cubicBezTo>
                    <a:pt x="16147" y="14518"/>
                    <a:pt x="16483" y="15463"/>
                    <a:pt x="16932" y="16110"/>
                  </a:cubicBezTo>
                  <a:cubicBezTo>
                    <a:pt x="17385" y="16762"/>
                    <a:pt x="18089" y="17228"/>
                    <a:pt x="18326" y="17032"/>
                  </a:cubicBezTo>
                  <a:cubicBezTo>
                    <a:pt x="18440" y="16938"/>
                    <a:pt x="18584" y="16938"/>
                    <a:pt x="18772" y="17038"/>
                  </a:cubicBezTo>
                  <a:cubicBezTo>
                    <a:pt x="18925" y="17119"/>
                    <a:pt x="19216" y="17188"/>
                    <a:pt x="19418" y="17188"/>
                  </a:cubicBezTo>
                  <a:lnTo>
                    <a:pt x="19786" y="17188"/>
                  </a:lnTo>
                  <a:lnTo>
                    <a:pt x="19357" y="16827"/>
                  </a:lnTo>
                  <a:cubicBezTo>
                    <a:pt x="18853" y="16405"/>
                    <a:pt x="18822" y="16245"/>
                    <a:pt x="19217" y="16099"/>
                  </a:cubicBezTo>
                  <a:cubicBezTo>
                    <a:pt x="19496" y="15996"/>
                    <a:pt x="19495" y="15988"/>
                    <a:pt x="19139" y="15827"/>
                  </a:cubicBezTo>
                  <a:cubicBezTo>
                    <a:pt x="18936" y="15734"/>
                    <a:pt x="18796" y="15577"/>
                    <a:pt x="18827" y="15482"/>
                  </a:cubicBezTo>
                  <a:cubicBezTo>
                    <a:pt x="18928" y="15182"/>
                    <a:pt x="19361" y="15208"/>
                    <a:pt x="19708" y="15532"/>
                  </a:cubicBezTo>
                  <a:cubicBezTo>
                    <a:pt x="20097" y="15896"/>
                    <a:pt x="20159" y="15678"/>
                    <a:pt x="19842" y="15071"/>
                  </a:cubicBezTo>
                  <a:cubicBezTo>
                    <a:pt x="19733" y="14863"/>
                    <a:pt x="19692" y="14664"/>
                    <a:pt x="19753" y="14627"/>
                  </a:cubicBezTo>
                  <a:cubicBezTo>
                    <a:pt x="19949" y="14506"/>
                    <a:pt x="20670" y="14490"/>
                    <a:pt x="20856" y="14605"/>
                  </a:cubicBezTo>
                  <a:cubicBezTo>
                    <a:pt x="21097" y="14753"/>
                    <a:pt x="20745" y="14112"/>
                    <a:pt x="20499" y="13955"/>
                  </a:cubicBezTo>
                  <a:cubicBezTo>
                    <a:pt x="20407" y="13895"/>
                    <a:pt x="20369" y="13761"/>
                    <a:pt x="20410" y="13655"/>
                  </a:cubicBezTo>
                  <a:cubicBezTo>
                    <a:pt x="20453" y="13543"/>
                    <a:pt x="20331" y="13361"/>
                    <a:pt x="20126" y="13227"/>
                  </a:cubicBezTo>
                  <a:cubicBezTo>
                    <a:pt x="19750" y="12982"/>
                    <a:pt x="19408" y="12075"/>
                    <a:pt x="19613" y="11871"/>
                  </a:cubicBezTo>
                  <a:cubicBezTo>
                    <a:pt x="19680" y="11805"/>
                    <a:pt x="19954" y="11945"/>
                    <a:pt x="20232" y="12188"/>
                  </a:cubicBezTo>
                  <a:cubicBezTo>
                    <a:pt x="20521" y="12441"/>
                    <a:pt x="20800" y="12585"/>
                    <a:pt x="20895" y="12527"/>
                  </a:cubicBezTo>
                  <a:cubicBezTo>
                    <a:pt x="20988" y="12470"/>
                    <a:pt x="21140" y="12538"/>
                    <a:pt x="21246" y="12682"/>
                  </a:cubicBezTo>
                  <a:cubicBezTo>
                    <a:pt x="21600" y="13165"/>
                    <a:pt x="21471" y="12448"/>
                    <a:pt x="21107" y="11910"/>
                  </a:cubicBezTo>
                  <a:cubicBezTo>
                    <a:pt x="20927" y="11644"/>
                    <a:pt x="20804" y="11357"/>
                    <a:pt x="20834" y="11271"/>
                  </a:cubicBezTo>
                  <a:cubicBezTo>
                    <a:pt x="20864" y="11186"/>
                    <a:pt x="20628" y="11012"/>
                    <a:pt x="20304" y="10883"/>
                  </a:cubicBezTo>
                  <a:lnTo>
                    <a:pt x="19714" y="10644"/>
                  </a:lnTo>
                  <a:lnTo>
                    <a:pt x="20120" y="10321"/>
                  </a:lnTo>
                  <a:cubicBezTo>
                    <a:pt x="20345" y="10143"/>
                    <a:pt x="20586" y="10029"/>
                    <a:pt x="20655" y="10071"/>
                  </a:cubicBezTo>
                  <a:cubicBezTo>
                    <a:pt x="20727" y="10116"/>
                    <a:pt x="20749" y="9969"/>
                    <a:pt x="20700" y="9727"/>
                  </a:cubicBezTo>
                  <a:cubicBezTo>
                    <a:pt x="20641" y="9435"/>
                    <a:pt x="20679" y="9246"/>
                    <a:pt x="20823" y="9127"/>
                  </a:cubicBezTo>
                  <a:cubicBezTo>
                    <a:pt x="21001" y="8979"/>
                    <a:pt x="20951" y="8910"/>
                    <a:pt x="20499" y="8655"/>
                  </a:cubicBezTo>
                  <a:cubicBezTo>
                    <a:pt x="20061" y="8407"/>
                    <a:pt x="19980" y="8292"/>
                    <a:pt x="20014" y="7972"/>
                  </a:cubicBezTo>
                  <a:cubicBezTo>
                    <a:pt x="20038" y="7760"/>
                    <a:pt x="19990" y="7508"/>
                    <a:pt x="19909" y="7410"/>
                  </a:cubicBezTo>
                  <a:cubicBezTo>
                    <a:pt x="19735" y="7202"/>
                    <a:pt x="19698" y="6342"/>
                    <a:pt x="19836" y="5699"/>
                  </a:cubicBezTo>
                  <a:cubicBezTo>
                    <a:pt x="19970" y="5076"/>
                    <a:pt x="19625" y="4555"/>
                    <a:pt x="19073" y="4555"/>
                  </a:cubicBezTo>
                  <a:cubicBezTo>
                    <a:pt x="18789" y="4555"/>
                    <a:pt x="18612" y="4460"/>
                    <a:pt x="18499" y="4244"/>
                  </a:cubicBezTo>
                  <a:cubicBezTo>
                    <a:pt x="18349" y="3960"/>
                    <a:pt x="18018" y="3673"/>
                    <a:pt x="17924" y="3744"/>
                  </a:cubicBezTo>
                  <a:cubicBezTo>
                    <a:pt x="17841" y="3807"/>
                    <a:pt x="17240" y="3421"/>
                    <a:pt x="17311" y="3350"/>
                  </a:cubicBezTo>
                  <a:cubicBezTo>
                    <a:pt x="17354" y="3307"/>
                    <a:pt x="17232" y="3153"/>
                    <a:pt x="17044" y="3005"/>
                  </a:cubicBezTo>
                  <a:cubicBezTo>
                    <a:pt x="16720" y="2751"/>
                    <a:pt x="16713" y="2712"/>
                    <a:pt x="16910" y="2333"/>
                  </a:cubicBezTo>
                  <a:cubicBezTo>
                    <a:pt x="17186" y="1802"/>
                    <a:pt x="17177" y="1681"/>
                    <a:pt x="16826" y="1494"/>
                  </a:cubicBezTo>
                  <a:cubicBezTo>
                    <a:pt x="16584" y="1365"/>
                    <a:pt x="16459" y="1390"/>
                    <a:pt x="16130" y="1633"/>
                  </a:cubicBezTo>
                  <a:lnTo>
                    <a:pt x="15723" y="1927"/>
                  </a:lnTo>
                  <a:lnTo>
                    <a:pt x="15561" y="1577"/>
                  </a:lnTo>
                  <a:cubicBezTo>
                    <a:pt x="15422" y="1273"/>
                    <a:pt x="15338" y="1233"/>
                    <a:pt x="14954" y="1305"/>
                  </a:cubicBezTo>
                  <a:cubicBezTo>
                    <a:pt x="14562" y="1378"/>
                    <a:pt x="14459" y="1327"/>
                    <a:pt x="14140" y="911"/>
                  </a:cubicBezTo>
                  <a:cubicBezTo>
                    <a:pt x="13692" y="326"/>
                    <a:pt x="12882" y="50"/>
                    <a:pt x="12056" y="200"/>
                  </a:cubicBezTo>
                  <a:cubicBezTo>
                    <a:pt x="11738" y="257"/>
                    <a:pt x="11419" y="311"/>
                    <a:pt x="11342" y="316"/>
                  </a:cubicBezTo>
                  <a:cubicBezTo>
                    <a:pt x="11090" y="334"/>
                    <a:pt x="10763" y="595"/>
                    <a:pt x="10512" y="983"/>
                  </a:cubicBezTo>
                  <a:cubicBezTo>
                    <a:pt x="10361" y="1216"/>
                    <a:pt x="10142" y="1366"/>
                    <a:pt x="9949" y="1366"/>
                  </a:cubicBezTo>
                  <a:cubicBezTo>
                    <a:pt x="9774" y="1366"/>
                    <a:pt x="9592" y="1457"/>
                    <a:pt x="9548" y="1572"/>
                  </a:cubicBezTo>
                  <a:cubicBezTo>
                    <a:pt x="9415" y="1915"/>
                    <a:pt x="9205" y="1812"/>
                    <a:pt x="8912" y="1261"/>
                  </a:cubicBezTo>
                  <a:cubicBezTo>
                    <a:pt x="8448" y="388"/>
                    <a:pt x="8158" y="115"/>
                    <a:pt x="7614" y="27"/>
                  </a:cubicBezTo>
                  <a:cubicBezTo>
                    <a:pt x="7426" y="-3"/>
                    <a:pt x="7272" y="-11"/>
                    <a:pt x="7129" y="16"/>
                  </a:cubicBezTo>
                  <a:close/>
                </a:path>
              </a:pathLst>
            </a:custGeom>
            <a:noFill/>
            <a:ln>
              <a:noFill/>
            </a:ln>
          </p:spPr>
        </p:pic>
        <p:pic>
          <p:nvPicPr>
            <p:cNvPr descr="red-polo.png" id="356" name="Google Shape;356;p56"/>
            <p:cNvPicPr preferRelativeResize="0"/>
            <p:nvPr/>
          </p:nvPicPr>
          <p:blipFill rotWithShape="1">
            <a:blip r:embed="rId5">
              <a:alphaModFix/>
            </a:blip>
            <a:srcRect b="0" l="0" r="0" t="0"/>
            <a:stretch/>
          </p:blipFill>
          <p:spPr>
            <a:xfrm>
              <a:off x="7637520" y="4780927"/>
              <a:ext cx="1279911" cy="1279911"/>
            </a:xfrm>
            <a:prstGeom prst="rect">
              <a:avLst/>
            </a:prstGeom>
            <a:noFill/>
            <a:ln>
              <a:noFill/>
            </a:ln>
          </p:spPr>
        </p:pic>
        <p:pic>
          <p:nvPicPr>
            <p:cNvPr descr="heisencat.png" id="357" name="Google Shape;357;p56"/>
            <p:cNvPicPr preferRelativeResize="0"/>
            <p:nvPr/>
          </p:nvPicPr>
          <p:blipFill rotWithShape="1">
            <a:blip r:embed="rId6">
              <a:alphaModFix/>
            </a:blip>
            <a:srcRect b="0" l="0" r="0" t="0"/>
            <a:stretch/>
          </p:blipFill>
          <p:spPr>
            <a:xfrm>
              <a:off x="13727391" y="3004568"/>
              <a:ext cx="1279911" cy="1279911"/>
            </a:xfrm>
            <a:prstGeom prst="rect">
              <a:avLst/>
            </a:prstGeom>
            <a:noFill/>
            <a:ln>
              <a:noFill/>
            </a:ln>
          </p:spPr>
        </p:pic>
        <p:pic>
          <p:nvPicPr>
            <p:cNvPr descr="codercat.jpg" id="358" name="Google Shape;358;p56"/>
            <p:cNvPicPr preferRelativeResize="0"/>
            <p:nvPr/>
          </p:nvPicPr>
          <p:blipFill rotWithShape="1">
            <a:blip r:embed="rId7">
              <a:alphaModFix/>
            </a:blip>
            <a:srcRect b="7898" l="248" r="436" t="7805"/>
            <a:stretch/>
          </p:blipFill>
          <p:spPr>
            <a:xfrm>
              <a:off x="6312161" y="18485"/>
              <a:ext cx="1271214" cy="1078931"/>
            </a:xfrm>
            <a:custGeom>
              <a:rect b="b" l="l" r="r" t="t"/>
              <a:pathLst>
                <a:path extrusionOk="0" h="21401" w="21600">
                  <a:moveTo>
                    <a:pt x="15962" y="0"/>
                  </a:moveTo>
                  <a:cubicBezTo>
                    <a:pt x="15576" y="0"/>
                    <a:pt x="14588" y="426"/>
                    <a:pt x="13926" y="881"/>
                  </a:cubicBezTo>
                  <a:lnTo>
                    <a:pt x="13413" y="1236"/>
                  </a:lnTo>
                  <a:lnTo>
                    <a:pt x="12435" y="1039"/>
                  </a:lnTo>
                  <a:cubicBezTo>
                    <a:pt x="11408" y="829"/>
                    <a:pt x="9672" y="860"/>
                    <a:pt x="8807" y="1110"/>
                  </a:cubicBezTo>
                  <a:cubicBezTo>
                    <a:pt x="8415" y="1223"/>
                    <a:pt x="8308" y="1194"/>
                    <a:pt x="7425" y="677"/>
                  </a:cubicBezTo>
                  <a:cubicBezTo>
                    <a:pt x="6900" y="369"/>
                    <a:pt x="6252" y="87"/>
                    <a:pt x="5982" y="47"/>
                  </a:cubicBezTo>
                  <a:cubicBezTo>
                    <a:pt x="5497" y="-26"/>
                    <a:pt x="5486" y="-26"/>
                    <a:pt x="5375" y="385"/>
                  </a:cubicBezTo>
                  <a:cubicBezTo>
                    <a:pt x="5175" y="1126"/>
                    <a:pt x="5129" y="1902"/>
                    <a:pt x="5247" y="2511"/>
                  </a:cubicBezTo>
                  <a:cubicBezTo>
                    <a:pt x="5354" y="3064"/>
                    <a:pt x="5341" y="3135"/>
                    <a:pt x="5085" y="3526"/>
                  </a:cubicBezTo>
                  <a:cubicBezTo>
                    <a:pt x="4446" y="4505"/>
                    <a:pt x="4177" y="6081"/>
                    <a:pt x="4390" y="7612"/>
                  </a:cubicBezTo>
                  <a:cubicBezTo>
                    <a:pt x="4457" y="8089"/>
                    <a:pt x="4525" y="8594"/>
                    <a:pt x="4538" y="8730"/>
                  </a:cubicBezTo>
                  <a:cubicBezTo>
                    <a:pt x="4562" y="8964"/>
                    <a:pt x="4490" y="8979"/>
                    <a:pt x="3183" y="9013"/>
                  </a:cubicBezTo>
                  <a:cubicBezTo>
                    <a:pt x="2786" y="9024"/>
                    <a:pt x="2419" y="9079"/>
                    <a:pt x="1989" y="9116"/>
                  </a:cubicBezTo>
                  <a:cubicBezTo>
                    <a:pt x="3266" y="9010"/>
                    <a:pt x="4577" y="9024"/>
                    <a:pt x="4721" y="9226"/>
                  </a:cubicBezTo>
                  <a:cubicBezTo>
                    <a:pt x="4896" y="9473"/>
                    <a:pt x="4809" y="9496"/>
                    <a:pt x="3446" y="9651"/>
                  </a:cubicBezTo>
                  <a:cubicBezTo>
                    <a:pt x="2833" y="9720"/>
                    <a:pt x="1796" y="9904"/>
                    <a:pt x="1140" y="10052"/>
                  </a:cubicBezTo>
                  <a:lnTo>
                    <a:pt x="47" y="10296"/>
                  </a:lnTo>
                  <a:cubicBezTo>
                    <a:pt x="70" y="10356"/>
                    <a:pt x="100" y="10364"/>
                    <a:pt x="135" y="10351"/>
                  </a:cubicBezTo>
                  <a:cubicBezTo>
                    <a:pt x="948" y="10059"/>
                    <a:pt x="2200" y="9836"/>
                    <a:pt x="4262" y="9611"/>
                  </a:cubicBezTo>
                  <a:cubicBezTo>
                    <a:pt x="4807" y="9552"/>
                    <a:pt x="4823" y="9551"/>
                    <a:pt x="5139" y="10052"/>
                  </a:cubicBezTo>
                  <a:cubicBezTo>
                    <a:pt x="5715" y="10966"/>
                    <a:pt x="6798" y="11691"/>
                    <a:pt x="8099" y="12020"/>
                  </a:cubicBezTo>
                  <a:cubicBezTo>
                    <a:pt x="8917" y="12227"/>
                    <a:pt x="8894" y="12181"/>
                    <a:pt x="8537" y="13004"/>
                  </a:cubicBezTo>
                  <a:cubicBezTo>
                    <a:pt x="8185" y="13821"/>
                    <a:pt x="7963" y="13996"/>
                    <a:pt x="7256" y="13996"/>
                  </a:cubicBezTo>
                  <a:cubicBezTo>
                    <a:pt x="6722" y="13996"/>
                    <a:pt x="6100" y="13624"/>
                    <a:pt x="5746" y="13099"/>
                  </a:cubicBezTo>
                  <a:cubicBezTo>
                    <a:pt x="4825" y="11735"/>
                    <a:pt x="4771" y="11680"/>
                    <a:pt x="4242" y="11493"/>
                  </a:cubicBezTo>
                  <a:cubicBezTo>
                    <a:pt x="3855" y="11356"/>
                    <a:pt x="3717" y="11249"/>
                    <a:pt x="3729" y="11091"/>
                  </a:cubicBezTo>
                  <a:cubicBezTo>
                    <a:pt x="3738" y="10973"/>
                    <a:pt x="3652" y="10765"/>
                    <a:pt x="3540" y="10635"/>
                  </a:cubicBezTo>
                  <a:cubicBezTo>
                    <a:pt x="3354" y="10417"/>
                    <a:pt x="3340" y="10419"/>
                    <a:pt x="3338" y="10619"/>
                  </a:cubicBezTo>
                  <a:cubicBezTo>
                    <a:pt x="3336" y="10860"/>
                    <a:pt x="2970" y="11306"/>
                    <a:pt x="2664" y="11438"/>
                  </a:cubicBezTo>
                  <a:cubicBezTo>
                    <a:pt x="2492" y="11512"/>
                    <a:pt x="2471" y="11627"/>
                    <a:pt x="2509" y="12312"/>
                  </a:cubicBezTo>
                  <a:cubicBezTo>
                    <a:pt x="2564" y="13323"/>
                    <a:pt x="2696" y="13500"/>
                    <a:pt x="3365" y="13500"/>
                  </a:cubicBezTo>
                  <a:cubicBezTo>
                    <a:pt x="3761" y="13500"/>
                    <a:pt x="3972" y="13419"/>
                    <a:pt x="4235" y="13185"/>
                  </a:cubicBezTo>
                  <a:cubicBezTo>
                    <a:pt x="4564" y="12893"/>
                    <a:pt x="4589" y="12894"/>
                    <a:pt x="4741" y="13099"/>
                  </a:cubicBezTo>
                  <a:cubicBezTo>
                    <a:pt x="4829" y="13218"/>
                    <a:pt x="5032" y="13625"/>
                    <a:pt x="5186" y="14012"/>
                  </a:cubicBezTo>
                  <a:cubicBezTo>
                    <a:pt x="5340" y="14399"/>
                    <a:pt x="5591" y="14830"/>
                    <a:pt x="5752" y="14964"/>
                  </a:cubicBezTo>
                  <a:cubicBezTo>
                    <a:pt x="6172" y="15313"/>
                    <a:pt x="6895" y="15508"/>
                    <a:pt x="7580" y="15460"/>
                  </a:cubicBezTo>
                  <a:lnTo>
                    <a:pt x="8167" y="15421"/>
                  </a:lnTo>
                  <a:lnTo>
                    <a:pt x="8167" y="16090"/>
                  </a:lnTo>
                  <a:lnTo>
                    <a:pt x="8167" y="16767"/>
                  </a:lnTo>
                  <a:lnTo>
                    <a:pt x="7587" y="16909"/>
                  </a:lnTo>
                  <a:cubicBezTo>
                    <a:pt x="4979" y="17526"/>
                    <a:pt x="4008" y="18949"/>
                    <a:pt x="5442" y="20058"/>
                  </a:cubicBezTo>
                  <a:cubicBezTo>
                    <a:pt x="6248" y="20680"/>
                    <a:pt x="7674" y="21121"/>
                    <a:pt x="9603" y="21341"/>
                  </a:cubicBezTo>
                  <a:cubicBezTo>
                    <a:pt x="11645" y="21574"/>
                    <a:pt x="14516" y="21100"/>
                    <a:pt x="15875" y="20302"/>
                  </a:cubicBezTo>
                  <a:cubicBezTo>
                    <a:pt x="17655" y="19256"/>
                    <a:pt x="17094" y="17831"/>
                    <a:pt x="14587" y="17035"/>
                  </a:cubicBezTo>
                  <a:cubicBezTo>
                    <a:pt x="14207" y="16914"/>
                    <a:pt x="13837" y="16758"/>
                    <a:pt x="13764" y="16688"/>
                  </a:cubicBezTo>
                  <a:cubicBezTo>
                    <a:pt x="13672" y="16601"/>
                    <a:pt x="13629" y="16131"/>
                    <a:pt x="13629" y="15153"/>
                  </a:cubicBezTo>
                  <a:cubicBezTo>
                    <a:pt x="13629" y="14378"/>
                    <a:pt x="13593" y="13744"/>
                    <a:pt x="13541" y="13744"/>
                  </a:cubicBezTo>
                  <a:cubicBezTo>
                    <a:pt x="13396" y="13744"/>
                    <a:pt x="12851" y="12373"/>
                    <a:pt x="12955" y="12264"/>
                  </a:cubicBezTo>
                  <a:cubicBezTo>
                    <a:pt x="13005" y="12211"/>
                    <a:pt x="13380" y="12073"/>
                    <a:pt x="13784" y="11957"/>
                  </a:cubicBezTo>
                  <a:cubicBezTo>
                    <a:pt x="14189" y="11842"/>
                    <a:pt x="14780" y="11606"/>
                    <a:pt x="15099" y="11430"/>
                  </a:cubicBezTo>
                  <a:cubicBezTo>
                    <a:pt x="15638" y="11132"/>
                    <a:pt x="16518" y="10247"/>
                    <a:pt x="16765" y="9753"/>
                  </a:cubicBezTo>
                  <a:cubicBezTo>
                    <a:pt x="16861" y="9561"/>
                    <a:pt x="16978" y="9552"/>
                    <a:pt x="18087" y="9667"/>
                  </a:cubicBezTo>
                  <a:cubicBezTo>
                    <a:pt x="19241" y="9786"/>
                    <a:pt x="21107" y="10157"/>
                    <a:pt x="21512" y="10344"/>
                  </a:cubicBezTo>
                  <a:cubicBezTo>
                    <a:pt x="21545" y="10359"/>
                    <a:pt x="21571" y="10347"/>
                    <a:pt x="21593" y="10288"/>
                  </a:cubicBezTo>
                  <a:lnTo>
                    <a:pt x="20872" y="10107"/>
                  </a:lnTo>
                  <a:cubicBezTo>
                    <a:pt x="20419" y="9991"/>
                    <a:pt x="19382" y="9804"/>
                    <a:pt x="18565" y="9698"/>
                  </a:cubicBezTo>
                  <a:cubicBezTo>
                    <a:pt x="17080" y="9505"/>
                    <a:pt x="16834" y="9423"/>
                    <a:pt x="16967" y="9171"/>
                  </a:cubicBezTo>
                  <a:cubicBezTo>
                    <a:pt x="17035" y="9042"/>
                    <a:pt x="17964" y="9019"/>
                    <a:pt x="18977" y="9060"/>
                  </a:cubicBezTo>
                  <a:cubicBezTo>
                    <a:pt x="18792" y="9052"/>
                    <a:pt x="18618" y="9023"/>
                    <a:pt x="18457" y="9021"/>
                  </a:cubicBezTo>
                  <a:cubicBezTo>
                    <a:pt x="17757" y="9011"/>
                    <a:pt x="17158" y="8988"/>
                    <a:pt x="17122" y="8966"/>
                  </a:cubicBezTo>
                  <a:cubicBezTo>
                    <a:pt x="17087" y="8944"/>
                    <a:pt x="17124" y="8630"/>
                    <a:pt x="17203" y="8273"/>
                  </a:cubicBezTo>
                  <a:cubicBezTo>
                    <a:pt x="17394" y="7414"/>
                    <a:pt x="17387" y="5649"/>
                    <a:pt x="17190" y="4872"/>
                  </a:cubicBezTo>
                  <a:cubicBezTo>
                    <a:pt x="17103" y="4531"/>
                    <a:pt x="16888" y="4022"/>
                    <a:pt x="16718" y="3747"/>
                  </a:cubicBezTo>
                  <a:cubicBezTo>
                    <a:pt x="16420" y="3268"/>
                    <a:pt x="16412" y="3206"/>
                    <a:pt x="16468" y="2259"/>
                  </a:cubicBezTo>
                  <a:cubicBezTo>
                    <a:pt x="16503" y="1659"/>
                    <a:pt x="16473" y="1023"/>
                    <a:pt x="16394" y="637"/>
                  </a:cubicBezTo>
                  <a:cubicBezTo>
                    <a:pt x="16274" y="55"/>
                    <a:pt x="16240" y="0"/>
                    <a:pt x="15962" y="0"/>
                  </a:cubicBezTo>
                  <a:close/>
                  <a:moveTo>
                    <a:pt x="18977" y="9060"/>
                  </a:moveTo>
                  <a:cubicBezTo>
                    <a:pt x="19990" y="9102"/>
                    <a:pt x="21091" y="9211"/>
                    <a:pt x="21512" y="9360"/>
                  </a:cubicBezTo>
                  <a:cubicBezTo>
                    <a:pt x="21549" y="9372"/>
                    <a:pt x="21576" y="9368"/>
                    <a:pt x="21600" y="9304"/>
                  </a:cubicBezTo>
                  <a:lnTo>
                    <a:pt x="20717" y="9178"/>
                  </a:lnTo>
                  <a:cubicBezTo>
                    <a:pt x="20301" y="9119"/>
                    <a:pt x="19595" y="9087"/>
                    <a:pt x="18977" y="9060"/>
                  </a:cubicBezTo>
                  <a:close/>
                  <a:moveTo>
                    <a:pt x="1443" y="9155"/>
                  </a:moveTo>
                  <a:cubicBezTo>
                    <a:pt x="1277" y="9174"/>
                    <a:pt x="1021" y="9183"/>
                    <a:pt x="904" y="9202"/>
                  </a:cubicBezTo>
                  <a:lnTo>
                    <a:pt x="0" y="9352"/>
                  </a:lnTo>
                  <a:lnTo>
                    <a:pt x="0" y="9415"/>
                  </a:lnTo>
                  <a:lnTo>
                    <a:pt x="236" y="9360"/>
                  </a:lnTo>
                  <a:cubicBezTo>
                    <a:pt x="571" y="9276"/>
                    <a:pt x="999" y="9207"/>
                    <a:pt x="1443" y="9155"/>
                  </a:cubicBezTo>
                  <a:close/>
                </a:path>
              </a:pathLst>
            </a:custGeom>
            <a:noFill/>
            <a:ln>
              <a:noFill/>
            </a:ln>
          </p:spPr>
        </p:pic>
        <p:pic>
          <p:nvPicPr>
            <p:cNvPr descr="femalecodertocat.png" id="359" name="Google Shape;359;p56"/>
            <p:cNvPicPr preferRelativeResize="0"/>
            <p:nvPr/>
          </p:nvPicPr>
          <p:blipFill rotWithShape="1">
            <a:blip r:embed="rId8">
              <a:alphaModFix/>
            </a:blip>
            <a:srcRect b="0" l="0" r="0" t="0"/>
            <a:stretch/>
          </p:blipFill>
          <p:spPr>
            <a:xfrm>
              <a:off x="9522208" y="2388670"/>
              <a:ext cx="1448001" cy="1448001"/>
            </a:xfrm>
            <a:prstGeom prst="rect">
              <a:avLst/>
            </a:prstGeom>
            <a:noFill/>
            <a:ln>
              <a:noFill/>
            </a:ln>
          </p:spPr>
        </p:pic>
        <p:pic>
          <p:nvPicPr>
            <p:cNvPr descr="Image" id="360" name="Google Shape;360;p56"/>
            <p:cNvPicPr preferRelativeResize="0"/>
            <p:nvPr/>
          </p:nvPicPr>
          <p:blipFill rotWithShape="1">
            <a:blip r:embed="rId9">
              <a:alphaModFix/>
            </a:blip>
            <a:srcRect b="6104" l="0" r="0" t="6191"/>
            <a:stretch/>
          </p:blipFill>
          <p:spPr>
            <a:xfrm>
              <a:off x="14158886" y="5725760"/>
              <a:ext cx="1305720" cy="1145189"/>
            </a:xfrm>
            <a:custGeom>
              <a:rect b="b" l="l" r="r" t="t"/>
              <a:pathLst>
                <a:path extrusionOk="0" h="21589" w="21600">
                  <a:moveTo>
                    <a:pt x="5423" y="0"/>
                  </a:moveTo>
                  <a:lnTo>
                    <a:pt x="5331" y="352"/>
                  </a:lnTo>
                  <a:cubicBezTo>
                    <a:pt x="5138" y="1092"/>
                    <a:pt x="5094" y="1731"/>
                    <a:pt x="5193" y="2387"/>
                  </a:cubicBezTo>
                  <a:lnTo>
                    <a:pt x="5285" y="3000"/>
                  </a:lnTo>
                  <a:lnTo>
                    <a:pt x="4996" y="3427"/>
                  </a:lnTo>
                  <a:cubicBezTo>
                    <a:pt x="4662" y="3924"/>
                    <a:pt x="4415" y="4434"/>
                    <a:pt x="4090" y="5275"/>
                  </a:cubicBezTo>
                  <a:cubicBezTo>
                    <a:pt x="3985" y="5547"/>
                    <a:pt x="3839" y="6060"/>
                    <a:pt x="3808" y="6277"/>
                  </a:cubicBezTo>
                  <a:cubicBezTo>
                    <a:pt x="3802" y="6316"/>
                    <a:pt x="3784" y="6381"/>
                    <a:pt x="3769" y="6420"/>
                  </a:cubicBezTo>
                  <a:cubicBezTo>
                    <a:pt x="3711" y="6557"/>
                    <a:pt x="3746" y="7672"/>
                    <a:pt x="3821" y="8133"/>
                  </a:cubicBezTo>
                  <a:cubicBezTo>
                    <a:pt x="3863" y="8392"/>
                    <a:pt x="3880" y="8635"/>
                    <a:pt x="3860" y="8672"/>
                  </a:cubicBezTo>
                  <a:cubicBezTo>
                    <a:pt x="3841" y="8708"/>
                    <a:pt x="3468" y="8739"/>
                    <a:pt x="3027" y="8739"/>
                  </a:cubicBezTo>
                  <a:cubicBezTo>
                    <a:pt x="2220" y="8740"/>
                    <a:pt x="903" y="8872"/>
                    <a:pt x="315" y="9016"/>
                  </a:cubicBezTo>
                  <a:lnTo>
                    <a:pt x="0" y="9098"/>
                  </a:lnTo>
                  <a:lnTo>
                    <a:pt x="0" y="9173"/>
                  </a:lnTo>
                  <a:lnTo>
                    <a:pt x="158" y="9128"/>
                  </a:lnTo>
                  <a:cubicBezTo>
                    <a:pt x="1150" y="8844"/>
                    <a:pt x="3871" y="8721"/>
                    <a:pt x="3854" y="8963"/>
                  </a:cubicBezTo>
                  <a:cubicBezTo>
                    <a:pt x="3847" y="9055"/>
                    <a:pt x="3864" y="9068"/>
                    <a:pt x="3920" y="9016"/>
                  </a:cubicBezTo>
                  <a:cubicBezTo>
                    <a:pt x="3974" y="8965"/>
                    <a:pt x="4025" y="8985"/>
                    <a:pt x="4097" y="9076"/>
                  </a:cubicBezTo>
                  <a:cubicBezTo>
                    <a:pt x="4152" y="9145"/>
                    <a:pt x="4178" y="9222"/>
                    <a:pt x="4156" y="9248"/>
                  </a:cubicBezTo>
                  <a:cubicBezTo>
                    <a:pt x="4086" y="9327"/>
                    <a:pt x="3738" y="9294"/>
                    <a:pt x="3657" y="9203"/>
                  </a:cubicBezTo>
                  <a:cubicBezTo>
                    <a:pt x="3595" y="9133"/>
                    <a:pt x="3582" y="9142"/>
                    <a:pt x="3598" y="9225"/>
                  </a:cubicBezTo>
                  <a:cubicBezTo>
                    <a:pt x="3611" y="9297"/>
                    <a:pt x="3566" y="9333"/>
                    <a:pt x="3440" y="9345"/>
                  </a:cubicBezTo>
                  <a:cubicBezTo>
                    <a:pt x="2887" y="9400"/>
                    <a:pt x="1661" y="9599"/>
                    <a:pt x="1195" y="9712"/>
                  </a:cubicBezTo>
                  <a:cubicBezTo>
                    <a:pt x="900" y="9783"/>
                    <a:pt x="640" y="9837"/>
                    <a:pt x="617" y="9831"/>
                  </a:cubicBezTo>
                  <a:cubicBezTo>
                    <a:pt x="594" y="9826"/>
                    <a:pt x="510" y="9859"/>
                    <a:pt x="427" y="9899"/>
                  </a:cubicBezTo>
                  <a:cubicBezTo>
                    <a:pt x="343" y="9938"/>
                    <a:pt x="218" y="9981"/>
                    <a:pt x="151" y="9996"/>
                  </a:cubicBezTo>
                  <a:cubicBezTo>
                    <a:pt x="132" y="10000"/>
                    <a:pt x="119" y="10016"/>
                    <a:pt x="105" y="10048"/>
                  </a:cubicBezTo>
                  <a:lnTo>
                    <a:pt x="164" y="10041"/>
                  </a:lnTo>
                  <a:cubicBezTo>
                    <a:pt x="256" y="10022"/>
                    <a:pt x="745" y="9904"/>
                    <a:pt x="1247" y="9786"/>
                  </a:cubicBezTo>
                  <a:cubicBezTo>
                    <a:pt x="2217" y="9558"/>
                    <a:pt x="4005" y="9318"/>
                    <a:pt x="4169" y="9390"/>
                  </a:cubicBezTo>
                  <a:cubicBezTo>
                    <a:pt x="4223" y="9414"/>
                    <a:pt x="4248" y="9458"/>
                    <a:pt x="4228" y="9495"/>
                  </a:cubicBezTo>
                  <a:cubicBezTo>
                    <a:pt x="4208" y="9531"/>
                    <a:pt x="4213" y="9643"/>
                    <a:pt x="4235" y="9742"/>
                  </a:cubicBezTo>
                  <a:cubicBezTo>
                    <a:pt x="4265" y="9878"/>
                    <a:pt x="4293" y="9903"/>
                    <a:pt x="4353" y="9846"/>
                  </a:cubicBezTo>
                  <a:cubicBezTo>
                    <a:pt x="4448" y="9756"/>
                    <a:pt x="4537" y="9885"/>
                    <a:pt x="4510" y="10071"/>
                  </a:cubicBezTo>
                  <a:cubicBezTo>
                    <a:pt x="4499" y="10147"/>
                    <a:pt x="4525" y="10183"/>
                    <a:pt x="4576" y="10161"/>
                  </a:cubicBezTo>
                  <a:cubicBezTo>
                    <a:pt x="4621" y="10141"/>
                    <a:pt x="4820" y="10309"/>
                    <a:pt x="5022" y="10542"/>
                  </a:cubicBezTo>
                  <a:cubicBezTo>
                    <a:pt x="5222" y="10772"/>
                    <a:pt x="5415" y="10954"/>
                    <a:pt x="5456" y="10954"/>
                  </a:cubicBezTo>
                  <a:cubicBezTo>
                    <a:pt x="5496" y="10954"/>
                    <a:pt x="5588" y="11049"/>
                    <a:pt x="5659" y="11163"/>
                  </a:cubicBezTo>
                  <a:cubicBezTo>
                    <a:pt x="5731" y="11277"/>
                    <a:pt x="5837" y="11373"/>
                    <a:pt x="5896" y="11373"/>
                  </a:cubicBezTo>
                  <a:cubicBezTo>
                    <a:pt x="6061" y="11373"/>
                    <a:pt x="6520" y="11650"/>
                    <a:pt x="6480" y="11724"/>
                  </a:cubicBezTo>
                  <a:cubicBezTo>
                    <a:pt x="6460" y="11762"/>
                    <a:pt x="6536" y="11792"/>
                    <a:pt x="6657" y="11792"/>
                  </a:cubicBezTo>
                  <a:cubicBezTo>
                    <a:pt x="6809" y="11792"/>
                    <a:pt x="6887" y="11828"/>
                    <a:pt x="6933" y="11926"/>
                  </a:cubicBezTo>
                  <a:cubicBezTo>
                    <a:pt x="6969" y="12003"/>
                    <a:pt x="7040" y="12068"/>
                    <a:pt x="7084" y="12068"/>
                  </a:cubicBezTo>
                  <a:cubicBezTo>
                    <a:pt x="7129" y="12068"/>
                    <a:pt x="7237" y="12130"/>
                    <a:pt x="7327" y="12211"/>
                  </a:cubicBezTo>
                  <a:cubicBezTo>
                    <a:pt x="7464" y="12333"/>
                    <a:pt x="7478" y="12375"/>
                    <a:pt x="7412" y="12465"/>
                  </a:cubicBezTo>
                  <a:cubicBezTo>
                    <a:pt x="7345" y="12557"/>
                    <a:pt x="7351" y="12566"/>
                    <a:pt x="7465" y="12525"/>
                  </a:cubicBezTo>
                  <a:cubicBezTo>
                    <a:pt x="7569" y="12487"/>
                    <a:pt x="7650" y="12540"/>
                    <a:pt x="7846" y="12772"/>
                  </a:cubicBezTo>
                  <a:cubicBezTo>
                    <a:pt x="8114" y="13090"/>
                    <a:pt x="8133" y="13159"/>
                    <a:pt x="8016" y="13340"/>
                  </a:cubicBezTo>
                  <a:cubicBezTo>
                    <a:pt x="7851" y="13597"/>
                    <a:pt x="6810" y="13634"/>
                    <a:pt x="6421" y="13400"/>
                  </a:cubicBezTo>
                  <a:cubicBezTo>
                    <a:pt x="5967" y="13128"/>
                    <a:pt x="5407" y="12325"/>
                    <a:pt x="5456" y="12016"/>
                  </a:cubicBezTo>
                  <a:cubicBezTo>
                    <a:pt x="5478" y="11878"/>
                    <a:pt x="5460" y="11848"/>
                    <a:pt x="5384" y="11881"/>
                  </a:cubicBezTo>
                  <a:cubicBezTo>
                    <a:pt x="5314" y="11912"/>
                    <a:pt x="5270" y="11869"/>
                    <a:pt x="5226" y="11724"/>
                  </a:cubicBezTo>
                  <a:cubicBezTo>
                    <a:pt x="5166" y="11528"/>
                    <a:pt x="4890" y="11255"/>
                    <a:pt x="4826" y="11328"/>
                  </a:cubicBezTo>
                  <a:cubicBezTo>
                    <a:pt x="4808" y="11347"/>
                    <a:pt x="4731" y="11338"/>
                    <a:pt x="4655" y="11305"/>
                  </a:cubicBezTo>
                  <a:cubicBezTo>
                    <a:pt x="4577" y="11271"/>
                    <a:pt x="4495" y="11271"/>
                    <a:pt x="4464" y="11305"/>
                  </a:cubicBezTo>
                  <a:cubicBezTo>
                    <a:pt x="4435" y="11339"/>
                    <a:pt x="4277" y="11379"/>
                    <a:pt x="4110" y="11395"/>
                  </a:cubicBezTo>
                  <a:cubicBezTo>
                    <a:pt x="3863" y="11419"/>
                    <a:pt x="3802" y="11447"/>
                    <a:pt x="3801" y="11552"/>
                  </a:cubicBezTo>
                  <a:cubicBezTo>
                    <a:pt x="3801" y="11630"/>
                    <a:pt x="3762" y="11686"/>
                    <a:pt x="3696" y="11687"/>
                  </a:cubicBezTo>
                  <a:cubicBezTo>
                    <a:pt x="3585" y="11687"/>
                    <a:pt x="3454" y="11850"/>
                    <a:pt x="3499" y="11934"/>
                  </a:cubicBezTo>
                  <a:cubicBezTo>
                    <a:pt x="3513" y="11959"/>
                    <a:pt x="3469" y="12057"/>
                    <a:pt x="3394" y="12151"/>
                  </a:cubicBezTo>
                  <a:cubicBezTo>
                    <a:pt x="3320" y="12244"/>
                    <a:pt x="3247" y="12377"/>
                    <a:pt x="3237" y="12450"/>
                  </a:cubicBezTo>
                  <a:cubicBezTo>
                    <a:pt x="3226" y="12523"/>
                    <a:pt x="3165" y="12640"/>
                    <a:pt x="3099" y="12704"/>
                  </a:cubicBezTo>
                  <a:cubicBezTo>
                    <a:pt x="3033" y="12768"/>
                    <a:pt x="2986" y="12845"/>
                    <a:pt x="2994" y="12876"/>
                  </a:cubicBezTo>
                  <a:cubicBezTo>
                    <a:pt x="3012" y="12947"/>
                    <a:pt x="2878" y="13234"/>
                    <a:pt x="2751" y="13400"/>
                  </a:cubicBezTo>
                  <a:cubicBezTo>
                    <a:pt x="2661" y="13517"/>
                    <a:pt x="2597" y="13817"/>
                    <a:pt x="2672" y="13767"/>
                  </a:cubicBezTo>
                  <a:cubicBezTo>
                    <a:pt x="2691" y="13754"/>
                    <a:pt x="2770" y="13778"/>
                    <a:pt x="2849" y="13812"/>
                  </a:cubicBezTo>
                  <a:cubicBezTo>
                    <a:pt x="2968" y="13863"/>
                    <a:pt x="2984" y="13891"/>
                    <a:pt x="2922" y="13976"/>
                  </a:cubicBezTo>
                  <a:cubicBezTo>
                    <a:pt x="2838" y="14092"/>
                    <a:pt x="2923" y="14117"/>
                    <a:pt x="3020" y="14006"/>
                  </a:cubicBezTo>
                  <a:cubicBezTo>
                    <a:pt x="3092" y="13924"/>
                    <a:pt x="3526" y="14104"/>
                    <a:pt x="3526" y="14216"/>
                  </a:cubicBezTo>
                  <a:cubicBezTo>
                    <a:pt x="3526" y="14253"/>
                    <a:pt x="3590" y="14283"/>
                    <a:pt x="3670" y="14283"/>
                  </a:cubicBezTo>
                  <a:cubicBezTo>
                    <a:pt x="3750" y="14283"/>
                    <a:pt x="3852" y="14331"/>
                    <a:pt x="3893" y="14388"/>
                  </a:cubicBezTo>
                  <a:cubicBezTo>
                    <a:pt x="3935" y="14445"/>
                    <a:pt x="4014" y="14493"/>
                    <a:pt x="4071" y="14493"/>
                  </a:cubicBezTo>
                  <a:cubicBezTo>
                    <a:pt x="4127" y="14493"/>
                    <a:pt x="4229" y="14535"/>
                    <a:pt x="4294" y="14590"/>
                  </a:cubicBezTo>
                  <a:cubicBezTo>
                    <a:pt x="4404" y="14682"/>
                    <a:pt x="4406" y="14696"/>
                    <a:pt x="4307" y="14739"/>
                  </a:cubicBezTo>
                  <a:cubicBezTo>
                    <a:pt x="4248" y="14765"/>
                    <a:pt x="4195" y="14817"/>
                    <a:pt x="4195" y="14852"/>
                  </a:cubicBezTo>
                  <a:cubicBezTo>
                    <a:pt x="4195" y="14887"/>
                    <a:pt x="4267" y="14863"/>
                    <a:pt x="4353" y="14799"/>
                  </a:cubicBezTo>
                  <a:cubicBezTo>
                    <a:pt x="4501" y="14689"/>
                    <a:pt x="4525" y="14686"/>
                    <a:pt x="4760" y="14829"/>
                  </a:cubicBezTo>
                  <a:cubicBezTo>
                    <a:pt x="5000" y="14975"/>
                    <a:pt x="5000" y="14977"/>
                    <a:pt x="4970" y="14844"/>
                  </a:cubicBezTo>
                  <a:cubicBezTo>
                    <a:pt x="4948" y="14749"/>
                    <a:pt x="4989" y="14673"/>
                    <a:pt x="5101" y="14590"/>
                  </a:cubicBezTo>
                  <a:cubicBezTo>
                    <a:pt x="5190" y="14524"/>
                    <a:pt x="5291" y="14430"/>
                    <a:pt x="5324" y="14380"/>
                  </a:cubicBezTo>
                  <a:cubicBezTo>
                    <a:pt x="5401" y="14268"/>
                    <a:pt x="5562" y="14292"/>
                    <a:pt x="5705" y="14440"/>
                  </a:cubicBezTo>
                  <a:cubicBezTo>
                    <a:pt x="5766" y="14503"/>
                    <a:pt x="6005" y="14653"/>
                    <a:pt x="6237" y="14777"/>
                  </a:cubicBezTo>
                  <a:cubicBezTo>
                    <a:pt x="6624" y="14983"/>
                    <a:pt x="6711" y="15002"/>
                    <a:pt x="7294" y="15009"/>
                  </a:cubicBezTo>
                  <a:cubicBezTo>
                    <a:pt x="7879" y="15016"/>
                    <a:pt x="7934" y="15027"/>
                    <a:pt x="7977" y="15158"/>
                  </a:cubicBezTo>
                  <a:cubicBezTo>
                    <a:pt x="8003" y="15237"/>
                    <a:pt x="8067" y="15329"/>
                    <a:pt x="8121" y="15353"/>
                  </a:cubicBezTo>
                  <a:cubicBezTo>
                    <a:pt x="8206" y="15390"/>
                    <a:pt x="8215" y="15510"/>
                    <a:pt x="8200" y="16206"/>
                  </a:cubicBezTo>
                  <a:lnTo>
                    <a:pt x="8180" y="17014"/>
                  </a:lnTo>
                  <a:lnTo>
                    <a:pt x="7636" y="17164"/>
                  </a:lnTo>
                  <a:cubicBezTo>
                    <a:pt x="5547" y="17723"/>
                    <a:pt x="4590" y="18578"/>
                    <a:pt x="4924" y="19580"/>
                  </a:cubicBezTo>
                  <a:cubicBezTo>
                    <a:pt x="5071" y="20020"/>
                    <a:pt x="5926" y="20641"/>
                    <a:pt x="6782" y="20934"/>
                  </a:cubicBezTo>
                  <a:cubicBezTo>
                    <a:pt x="7765" y="21271"/>
                    <a:pt x="8898" y="21493"/>
                    <a:pt x="9973" y="21555"/>
                  </a:cubicBezTo>
                  <a:cubicBezTo>
                    <a:pt x="10420" y="21581"/>
                    <a:pt x="10982" y="21595"/>
                    <a:pt x="11220" y="21585"/>
                  </a:cubicBezTo>
                  <a:cubicBezTo>
                    <a:pt x="11731" y="21565"/>
                    <a:pt x="13125" y="21439"/>
                    <a:pt x="13295" y="21398"/>
                  </a:cubicBezTo>
                  <a:cubicBezTo>
                    <a:pt x="14678" y="21068"/>
                    <a:pt x="15199" y="20895"/>
                    <a:pt x="15790" y="20568"/>
                  </a:cubicBezTo>
                  <a:cubicBezTo>
                    <a:pt x="16351" y="20256"/>
                    <a:pt x="16760" y="19881"/>
                    <a:pt x="16860" y="19580"/>
                  </a:cubicBezTo>
                  <a:cubicBezTo>
                    <a:pt x="16943" y="19332"/>
                    <a:pt x="16927" y="18955"/>
                    <a:pt x="16827" y="18735"/>
                  </a:cubicBezTo>
                  <a:cubicBezTo>
                    <a:pt x="16704" y="18464"/>
                    <a:pt x="16306" y="18063"/>
                    <a:pt x="15941" y="17852"/>
                  </a:cubicBezTo>
                  <a:cubicBezTo>
                    <a:pt x="15356" y="17514"/>
                    <a:pt x="14139" y="17100"/>
                    <a:pt x="13538" y="17029"/>
                  </a:cubicBezTo>
                  <a:cubicBezTo>
                    <a:pt x="13420" y="17015"/>
                    <a:pt x="13419" y="16950"/>
                    <a:pt x="13387" y="15114"/>
                  </a:cubicBezTo>
                  <a:cubicBezTo>
                    <a:pt x="13369" y="14068"/>
                    <a:pt x="13329" y="13153"/>
                    <a:pt x="13301" y="13086"/>
                  </a:cubicBezTo>
                  <a:cubicBezTo>
                    <a:pt x="13271" y="13011"/>
                    <a:pt x="13282" y="12925"/>
                    <a:pt x="13328" y="12861"/>
                  </a:cubicBezTo>
                  <a:cubicBezTo>
                    <a:pt x="13397" y="12767"/>
                    <a:pt x="13369" y="12727"/>
                    <a:pt x="13249" y="12749"/>
                  </a:cubicBezTo>
                  <a:cubicBezTo>
                    <a:pt x="13198" y="12759"/>
                    <a:pt x="12946" y="12310"/>
                    <a:pt x="12960" y="12233"/>
                  </a:cubicBezTo>
                  <a:cubicBezTo>
                    <a:pt x="12965" y="12207"/>
                    <a:pt x="12909" y="12156"/>
                    <a:pt x="12835" y="12113"/>
                  </a:cubicBezTo>
                  <a:cubicBezTo>
                    <a:pt x="12618" y="11987"/>
                    <a:pt x="12668" y="11901"/>
                    <a:pt x="12993" y="11844"/>
                  </a:cubicBezTo>
                  <a:cubicBezTo>
                    <a:pt x="14821" y="11522"/>
                    <a:pt x="15996" y="10801"/>
                    <a:pt x="16545" y="9674"/>
                  </a:cubicBezTo>
                  <a:lnTo>
                    <a:pt x="16715" y="9330"/>
                  </a:lnTo>
                  <a:lnTo>
                    <a:pt x="17195" y="9345"/>
                  </a:lnTo>
                  <a:cubicBezTo>
                    <a:pt x="18067" y="9380"/>
                    <a:pt x="19426" y="9569"/>
                    <a:pt x="20353" y="9786"/>
                  </a:cubicBezTo>
                  <a:cubicBezTo>
                    <a:pt x="20855" y="9904"/>
                    <a:pt x="21337" y="10022"/>
                    <a:pt x="21429" y="10041"/>
                  </a:cubicBezTo>
                  <a:lnTo>
                    <a:pt x="21600" y="10071"/>
                  </a:lnTo>
                  <a:lnTo>
                    <a:pt x="21600" y="10056"/>
                  </a:lnTo>
                  <a:lnTo>
                    <a:pt x="21462" y="9996"/>
                  </a:lnTo>
                  <a:cubicBezTo>
                    <a:pt x="20940" y="9771"/>
                    <a:pt x="18902" y="9394"/>
                    <a:pt x="17661" y="9300"/>
                  </a:cubicBezTo>
                  <a:cubicBezTo>
                    <a:pt x="16878" y="9241"/>
                    <a:pt x="16714" y="9178"/>
                    <a:pt x="16834" y="8963"/>
                  </a:cubicBezTo>
                  <a:cubicBezTo>
                    <a:pt x="16894" y="8855"/>
                    <a:pt x="17047" y="8845"/>
                    <a:pt x="18475" y="8851"/>
                  </a:cubicBezTo>
                  <a:cubicBezTo>
                    <a:pt x="19941" y="8857"/>
                    <a:pt x="20771" y="8936"/>
                    <a:pt x="21442" y="9128"/>
                  </a:cubicBezTo>
                  <a:lnTo>
                    <a:pt x="21600" y="9173"/>
                  </a:lnTo>
                  <a:lnTo>
                    <a:pt x="21600" y="9098"/>
                  </a:lnTo>
                  <a:lnTo>
                    <a:pt x="21285" y="9016"/>
                  </a:lnTo>
                  <a:cubicBezTo>
                    <a:pt x="20615" y="8852"/>
                    <a:pt x="19329" y="8740"/>
                    <a:pt x="18179" y="8739"/>
                  </a:cubicBezTo>
                  <a:cubicBezTo>
                    <a:pt x="16949" y="8738"/>
                    <a:pt x="16809" y="8710"/>
                    <a:pt x="16991" y="8477"/>
                  </a:cubicBezTo>
                  <a:cubicBezTo>
                    <a:pt x="17144" y="8281"/>
                    <a:pt x="17454" y="7480"/>
                    <a:pt x="17529" y="7078"/>
                  </a:cubicBezTo>
                  <a:cubicBezTo>
                    <a:pt x="17573" y="6849"/>
                    <a:pt x="17584" y="6445"/>
                    <a:pt x="17562" y="6068"/>
                  </a:cubicBezTo>
                  <a:cubicBezTo>
                    <a:pt x="17522" y="5355"/>
                    <a:pt x="17445" y="5134"/>
                    <a:pt x="16794" y="3965"/>
                  </a:cubicBezTo>
                  <a:cubicBezTo>
                    <a:pt x="16577" y="3576"/>
                    <a:pt x="16369" y="3199"/>
                    <a:pt x="16335" y="3127"/>
                  </a:cubicBezTo>
                  <a:cubicBezTo>
                    <a:pt x="16300" y="3056"/>
                    <a:pt x="16231" y="2946"/>
                    <a:pt x="16184" y="2881"/>
                  </a:cubicBezTo>
                  <a:cubicBezTo>
                    <a:pt x="16125" y="2800"/>
                    <a:pt x="16091" y="2532"/>
                    <a:pt x="16079" y="2035"/>
                  </a:cubicBezTo>
                  <a:cubicBezTo>
                    <a:pt x="16061" y="1329"/>
                    <a:pt x="15959" y="591"/>
                    <a:pt x="15822" y="187"/>
                  </a:cubicBezTo>
                  <a:cubicBezTo>
                    <a:pt x="15772" y="38"/>
                    <a:pt x="15755" y="-5"/>
                    <a:pt x="15580" y="0"/>
                  </a:cubicBezTo>
                  <a:cubicBezTo>
                    <a:pt x="15521" y="2"/>
                    <a:pt x="15451" y="6"/>
                    <a:pt x="15350" y="15"/>
                  </a:cubicBezTo>
                  <a:cubicBezTo>
                    <a:pt x="14909" y="53"/>
                    <a:pt x="14324" y="290"/>
                    <a:pt x="13728" y="673"/>
                  </a:cubicBezTo>
                  <a:lnTo>
                    <a:pt x="13367" y="905"/>
                  </a:lnTo>
                  <a:lnTo>
                    <a:pt x="13177" y="741"/>
                  </a:lnTo>
                  <a:cubicBezTo>
                    <a:pt x="12887" y="491"/>
                    <a:pt x="12723" y="407"/>
                    <a:pt x="12290" y="284"/>
                  </a:cubicBezTo>
                  <a:cubicBezTo>
                    <a:pt x="11549" y="74"/>
                    <a:pt x="10240" y="127"/>
                    <a:pt x="9782" y="389"/>
                  </a:cubicBezTo>
                  <a:cubicBezTo>
                    <a:pt x="9692" y="441"/>
                    <a:pt x="9567" y="486"/>
                    <a:pt x="9507" y="486"/>
                  </a:cubicBezTo>
                  <a:cubicBezTo>
                    <a:pt x="9446" y="487"/>
                    <a:pt x="9251" y="575"/>
                    <a:pt x="9067" y="681"/>
                  </a:cubicBezTo>
                  <a:cubicBezTo>
                    <a:pt x="8883" y="787"/>
                    <a:pt x="8601" y="927"/>
                    <a:pt x="8443" y="995"/>
                  </a:cubicBezTo>
                  <a:lnTo>
                    <a:pt x="8154" y="1122"/>
                  </a:lnTo>
                  <a:lnTo>
                    <a:pt x="7563" y="733"/>
                  </a:lnTo>
                  <a:cubicBezTo>
                    <a:pt x="6885" y="291"/>
                    <a:pt x="6155" y="0"/>
                    <a:pt x="5718" y="0"/>
                  </a:cubicBezTo>
                  <a:lnTo>
                    <a:pt x="5423" y="0"/>
                  </a:lnTo>
                  <a:close/>
                </a:path>
              </a:pathLst>
            </a:custGeom>
            <a:noFill/>
            <a:ln>
              <a:noFill/>
            </a:ln>
          </p:spPr>
        </p:pic>
        <p:pic>
          <p:nvPicPr>
            <p:cNvPr descr="codercat.jpg" id="361" name="Google Shape;361;p56"/>
            <p:cNvPicPr preferRelativeResize="0"/>
            <p:nvPr/>
          </p:nvPicPr>
          <p:blipFill rotWithShape="1">
            <a:blip r:embed="rId7">
              <a:alphaModFix/>
            </a:blip>
            <a:srcRect b="7898" l="248" r="436" t="7805"/>
            <a:stretch/>
          </p:blipFill>
          <p:spPr>
            <a:xfrm>
              <a:off x="1144301" y="5290535"/>
              <a:ext cx="1271214" cy="1078931"/>
            </a:xfrm>
            <a:custGeom>
              <a:rect b="b" l="l" r="r" t="t"/>
              <a:pathLst>
                <a:path extrusionOk="0" h="21401" w="21600">
                  <a:moveTo>
                    <a:pt x="15962" y="0"/>
                  </a:moveTo>
                  <a:cubicBezTo>
                    <a:pt x="15576" y="0"/>
                    <a:pt x="14588" y="426"/>
                    <a:pt x="13926" y="881"/>
                  </a:cubicBezTo>
                  <a:lnTo>
                    <a:pt x="13413" y="1236"/>
                  </a:lnTo>
                  <a:lnTo>
                    <a:pt x="12435" y="1039"/>
                  </a:lnTo>
                  <a:cubicBezTo>
                    <a:pt x="11408" y="829"/>
                    <a:pt x="9672" y="860"/>
                    <a:pt x="8807" y="1110"/>
                  </a:cubicBezTo>
                  <a:cubicBezTo>
                    <a:pt x="8415" y="1223"/>
                    <a:pt x="8308" y="1194"/>
                    <a:pt x="7425" y="677"/>
                  </a:cubicBezTo>
                  <a:cubicBezTo>
                    <a:pt x="6900" y="369"/>
                    <a:pt x="6252" y="87"/>
                    <a:pt x="5982" y="47"/>
                  </a:cubicBezTo>
                  <a:cubicBezTo>
                    <a:pt x="5497" y="-26"/>
                    <a:pt x="5486" y="-26"/>
                    <a:pt x="5375" y="385"/>
                  </a:cubicBezTo>
                  <a:cubicBezTo>
                    <a:pt x="5175" y="1126"/>
                    <a:pt x="5129" y="1902"/>
                    <a:pt x="5247" y="2511"/>
                  </a:cubicBezTo>
                  <a:cubicBezTo>
                    <a:pt x="5354" y="3064"/>
                    <a:pt x="5341" y="3135"/>
                    <a:pt x="5085" y="3526"/>
                  </a:cubicBezTo>
                  <a:cubicBezTo>
                    <a:pt x="4446" y="4505"/>
                    <a:pt x="4177" y="6081"/>
                    <a:pt x="4390" y="7612"/>
                  </a:cubicBezTo>
                  <a:cubicBezTo>
                    <a:pt x="4457" y="8089"/>
                    <a:pt x="4525" y="8594"/>
                    <a:pt x="4538" y="8730"/>
                  </a:cubicBezTo>
                  <a:cubicBezTo>
                    <a:pt x="4562" y="8964"/>
                    <a:pt x="4490" y="8979"/>
                    <a:pt x="3183" y="9013"/>
                  </a:cubicBezTo>
                  <a:cubicBezTo>
                    <a:pt x="2786" y="9024"/>
                    <a:pt x="2419" y="9079"/>
                    <a:pt x="1989" y="9116"/>
                  </a:cubicBezTo>
                  <a:cubicBezTo>
                    <a:pt x="3266" y="9010"/>
                    <a:pt x="4577" y="9024"/>
                    <a:pt x="4721" y="9226"/>
                  </a:cubicBezTo>
                  <a:cubicBezTo>
                    <a:pt x="4896" y="9473"/>
                    <a:pt x="4809" y="9496"/>
                    <a:pt x="3446" y="9651"/>
                  </a:cubicBezTo>
                  <a:cubicBezTo>
                    <a:pt x="2833" y="9720"/>
                    <a:pt x="1796" y="9904"/>
                    <a:pt x="1140" y="10052"/>
                  </a:cubicBezTo>
                  <a:lnTo>
                    <a:pt x="47" y="10296"/>
                  </a:lnTo>
                  <a:cubicBezTo>
                    <a:pt x="70" y="10356"/>
                    <a:pt x="100" y="10364"/>
                    <a:pt x="135" y="10351"/>
                  </a:cubicBezTo>
                  <a:cubicBezTo>
                    <a:pt x="948" y="10059"/>
                    <a:pt x="2200" y="9836"/>
                    <a:pt x="4262" y="9611"/>
                  </a:cubicBezTo>
                  <a:cubicBezTo>
                    <a:pt x="4807" y="9552"/>
                    <a:pt x="4823" y="9551"/>
                    <a:pt x="5139" y="10052"/>
                  </a:cubicBezTo>
                  <a:cubicBezTo>
                    <a:pt x="5715" y="10966"/>
                    <a:pt x="6798" y="11691"/>
                    <a:pt x="8099" y="12020"/>
                  </a:cubicBezTo>
                  <a:cubicBezTo>
                    <a:pt x="8917" y="12227"/>
                    <a:pt x="8894" y="12181"/>
                    <a:pt x="8537" y="13004"/>
                  </a:cubicBezTo>
                  <a:cubicBezTo>
                    <a:pt x="8185" y="13821"/>
                    <a:pt x="7963" y="13996"/>
                    <a:pt x="7256" y="13996"/>
                  </a:cubicBezTo>
                  <a:cubicBezTo>
                    <a:pt x="6722" y="13996"/>
                    <a:pt x="6100" y="13624"/>
                    <a:pt x="5746" y="13099"/>
                  </a:cubicBezTo>
                  <a:cubicBezTo>
                    <a:pt x="4825" y="11735"/>
                    <a:pt x="4771" y="11680"/>
                    <a:pt x="4242" y="11493"/>
                  </a:cubicBezTo>
                  <a:cubicBezTo>
                    <a:pt x="3855" y="11356"/>
                    <a:pt x="3717" y="11249"/>
                    <a:pt x="3729" y="11091"/>
                  </a:cubicBezTo>
                  <a:cubicBezTo>
                    <a:pt x="3738" y="10973"/>
                    <a:pt x="3652" y="10765"/>
                    <a:pt x="3540" y="10635"/>
                  </a:cubicBezTo>
                  <a:cubicBezTo>
                    <a:pt x="3354" y="10417"/>
                    <a:pt x="3340" y="10419"/>
                    <a:pt x="3338" y="10619"/>
                  </a:cubicBezTo>
                  <a:cubicBezTo>
                    <a:pt x="3336" y="10860"/>
                    <a:pt x="2970" y="11306"/>
                    <a:pt x="2664" y="11438"/>
                  </a:cubicBezTo>
                  <a:cubicBezTo>
                    <a:pt x="2492" y="11512"/>
                    <a:pt x="2471" y="11627"/>
                    <a:pt x="2509" y="12312"/>
                  </a:cubicBezTo>
                  <a:cubicBezTo>
                    <a:pt x="2564" y="13323"/>
                    <a:pt x="2696" y="13500"/>
                    <a:pt x="3365" y="13500"/>
                  </a:cubicBezTo>
                  <a:cubicBezTo>
                    <a:pt x="3761" y="13500"/>
                    <a:pt x="3972" y="13419"/>
                    <a:pt x="4235" y="13185"/>
                  </a:cubicBezTo>
                  <a:cubicBezTo>
                    <a:pt x="4564" y="12893"/>
                    <a:pt x="4589" y="12894"/>
                    <a:pt x="4741" y="13099"/>
                  </a:cubicBezTo>
                  <a:cubicBezTo>
                    <a:pt x="4829" y="13218"/>
                    <a:pt x="5032" y="13625"/>
                    <a:pt x="5186" y="14012"/>
                  </a:cubicBezTo>
                  <a:cubicBezTo>
                    <a:pt x="5340" y="14399"/>
                    <a:pt x="5591" y="14830"/>
                    <a:pt x="5752" y="14964"/>
                  </a:cubicBezTo>
                  <a:cubicBezTo>
                    <a:pt x="6172" y="15313"/>
                    <a:pt x="6895" y="15508"/>
                    <a:pt x="7580" y="15460"/>
                  </a:cubicBezTo>
                  <a:lnTo>
                    <a:pt x="8167" y="15421"/>
                  </a:lnTo>
                  <a:lnTo>
                    <a:pt x="8167" y="16090"/>
                  </a:lnTo>
                  <a:lnTo>
                    <a:pt x="8167" y="16767"/>
                  </a:lnTo>
                  <a:lnTo>
                    <a:pt x="7587" y="16909"/>
                  </a:lnTo>
                  <a:cubicBezTo>
                    <a:pt x="4979" y="17526"/>
                    <a:pt x="4008" y="18949"/>
                    <a:pt x="5442" y="20058"/>
                  </a:cubicBezTo>
                  <a:cubicBezTo>
                    <a:pt x="6248" y="20680"/>
                    <a:pt x="7674" y="21121"/>
                    <a:pt x="9603" y="21341"/>
                  </a:cubicBezTo>
                  <a:cubicBezTo>
                    <a:pt x="11645" y="21574"/>
                    <a:pt x="14516" y="21100"/>
                    <a:pt x="15875" y="20302"/>
                  </a:cubicBezTo>
                  <a:cubicBezTo>
                    <a:pt x="17655" y="19256"/>
                    <a:pt x="17094" y="17831"/>
                    <a:pt x="14587" y="17035"/>
                  </a:cubicBezTo>
                  <a:cubicBezTo>
                    <a:pt x="14207" y="16914"/>
                    <a:pt x="13837" y="16758"/>
                    <a:pt x="13764" y="16688"/>
                  </a:cubicBezTo>
                  <a:cubicBezTo>
                    <a:pt x="13672" y="16601"/>
                    <a:pt x="13629" y="16131"/>
                    <a:pt x="13629" y="15153"/>
                  </a:cubicBezTo>
                  <a:cubicBezTo>
                    <a:pt x="13629" y="14378"/>
                    <a:pt x="13593" y="13744"/>
                    <a:pt x="13541" y="13744"/>
                  </a:cubicBezTo>
                  <a:cubicBezTo>
                    <a:pt x="13396" y="13744"/>
                    <a:pt x="12851" y="12373"/>
                    <a:pt x="12955" y="12264"/>
                  </a:cubicBezTo>
                  <a:cubicBezTo>
                    <a:pt x="13005" y="12211"/>
                    <a:pt x="13380" y="12073"/>
                    <a:pt x="13784" y="11957"/>
                  </a:cubicBezTo>
                  <a:cubicBezTo>
                    <a:pt x="14189" y="11842"/>
                    <a:pt x="14780" y="11606"/>
                    <a:pt x="15099" y="11430"/>
                  </a:cubicBezTo>
                  <a:cubicBezTo>
                    <a:pt x="15638" y="11132"/>
                    <a:pt x="16518" y="10247"/>
                    <a:pt x="16765" y="9753"/>
                  </a:cubicBezTo>
                  <a:cubicBezTo>
                    <a:pt x="16861" y="9561"/>
                    <a:pt x="16978" y="9552"/>
                    <a:pt x="18087" y="9667"/>
                  </a:cubicBezTo>
                  <a:cubicBezTo>
                    <a:pt x="19241" y="9786"/>
                    <a:pt x="21107" y="10157"/>
                    <a:pt x="21512" y="10344"/>
                  </a:cubicBezTo>
                  <a:cubicBezTo>
                    <a:pt x="21545" y="10359"/>
                    <a:pt x="21571" y="10347"/>
                    <a:pt x="21593" y="10288"/>
                  </a:cubicBezTo>
                  <a:lnTo>
                    <a:pt x="20872" y="10107"/>
                  </a:lnTo>
                  <a:cubicBezTo>
                    <a:pt x="20419" y="9991"/>
                    <a:pt x="19382" y="9804"/>
                    <a:pt x="18565" y="9698"/>
                  </a:cubicBezTo>
                  <a:cubicBezTo>
                    <a:pt x="17080" y="9505"/>
                    <a:pt x="16834" y="9423"/>
                    <a:pt x="16967" y="9171"/>
                  </a:cubicBezTo>
                  <a:cubicBezTo>
                    <a:pt x="17035" y="9042"/>
                    <a:pt x="17964" y="9019"/>
                    <a:pt x="18977" y="9060"/>
                  </a:cubicBezTo>
                  <a:cubicBezTo>
                    <a:pt x="18792" y="9052"/>
                    <a:pt x="18618" y="9023"/>
                    <a:pt x="18457" y="9021"/>
                  </a:cubicBezTo>
                  <a:cubicBezTo>
                    <a:pt x="17757" y="9011"/>
                    <a:pt x="17158" y="8988"/>
                    <a:pt x="17122" y="8966"/>
                  </a:cubicBezTo>
                  <a:cubicBezTo>
                    <a:pt x="17087" y="8944"/>
                    <a:pt x="17124" y="8630"/>
                    <a:pt x="17203" y="8273"/>
                  </a:cubicBezTo>
                  <a:cubicBezTo>
                    <a:pt x="17394" y="7414"/>
                    <a:pt x="17387" y="5649"/>
                    <a:pt x="17190" y="4872"/>
                  </a:cubicBezTo>
                  <a:cubicBezTo>
                    <a:pt x="17103" y="4531"/>
                    <a:pt x="16888" y="4022"/>
                    <a:pt x="16718" y="3747"/>
                  </a:cubicBezTo>
                  <a:cubicBezTo>
                    <a:pt x="16420" y="3268"/>
                    <a:pt x="16412" y="3206"/>
                    <a:pt x="16468" y="2259"/>
                  </a:cubicBezTo>
                  <a:cubicBezTo>
                    <a:pt x="16503" y="1659"/>
                    <a:pt x="16473" y="1023"/>
                    <a:pt x="16394" y="637"/>
                  </a:cubicBezTo>
                  <a:cubicBezTo>
                    <a:pt x="16274" y="55"/>
                    <a:pt x="16240" y="0"/>
                    <a:pt x="15962" y="0"/>
                  </a:cubicBezTo>
                  <a:close/>
                  <a:moveTo>
                    <a:pt x="18977" y="9060"/>
                  </a:moveTo>
                  <a:cubicBezTo>
                    <a:pt x="19990" y="9102"/>
                    <a:pt x="21091" y="9211"/>
                    <a:pt x="21512" y="9360"/>
                  </a:cubicBezTo>
                  <a:cubicBezTo>
                    <a:pt x="21549" y="9372"/>
                    <a:pt x="21576" y="9368"/>
                    <a:pt x="21600" y="9304"/>
                  </a:cubicBezTo>
                  <a:lnTo>
                    <a:pt x="20717" y="9178"/>
                  </a:lnTo>
                  <a:cubicBezTo>
                    <a:pt x="20301" y="9119"/>
                    <a:pt x="19595" y="9087"/>
                    <a:pt x="18977" y="9060"/>
                  </a:cubicBezTo>
                  <a:close/>
                  <a:moveTo>
                    <a:pt x="1443" y="9155"/>
                  </a:moveTo>
                  <a:cubicBezTo>
                    <a:pt x="1277" y="9174"/>
                    <a:pt x="1021" y="9183"/>
                    <a:pt x="904" y="9202"/>
                  </a:cubicBezTo>
                  <a:lnTo>
                    <a:pt x="0" y="9352"/>
                  </a:lnTo>
                  <a:lnTo>
                    <a:pt x="0" y="9415"/>
                  </a:lnTo>
                  <a:lnTo>
                    <a:pt x="236" y="9360"/>
                  </a:lnTo>
                  <a:cubicBezTo>
                    <a:pt x="571" y="9276"/>
                    <a:pt x="999" y="9207"/>
                    <a:pt x="1443" y="9155"/>
                  </a:cubicBezTo>
                  <a:close/>
                </a:path>
              </a:pathLst>
            </a:custGeom>
            <a:noFill/>
            <a:ln>
              <a:noFill/>
            </a:ln>
          </p:spPr>
        </p:pic>
        <p:pic>
          <p:nvPicPr>
            <p:cNvPr descr="heisencat.png" id="362" name="Google Shape;362;p56"/>
            <p:cNvPicPr preferRelativeResize="0"/>
            <p:nvPr/>
          </p:nvPicPr>
          <p:blipFill rotWithShape="1">
            <a:blip r:embed="rId6">
              <a:alphaModFix/>
            </a:blip>
            <a:srcRect b="0" l="0" r="0" t="0"/>
            <a:stretch/>
          </p:blipFill>
          <p:spPr>
            <a:xfrm>
              <a:off x="0" y="2200658"/>
              <a:ext cx="1279911" cy="1279911"/>
            </a:xfrm>
            <a:prstGeom prst="rect">
              <a:avLst/>
            </a:prstGeom>
            <a:noFill/>
            <a:ln>
              <a:noFill/>
            </a:ln>
          </p:spPr>
        </p:pic>
        <p:pic>
          <p:nvPicPr>
            <p:cNvPr descr="Mardigrastocat.png" id="363" name="Google Shape;363;p56"/>
            <p:cNvPicPr preferRelativeResize="0"/>
            <p:nvPr/>
          </p:nvPicPr>
          <p:blipFill rotWithShape="1">
            <a:blip r:embed="rId4">
              <a:alphaModFix/>
            </a:blip>
            <a:srcRect b="5908" l="6277" r="6172" t="5775"/>
            <a:stretch/>
          </p:blipFill>
          <p:spPr>
            <a:xfrm>
              <a:off x="15099880" y="594133"/>
              <a:ext cx="1527757" cy="1541175"/>
            </a:xfrm>
            <a:custGeom>
              <a:rect b="b" l="l" r="r" t="t"/>
              <a:pathLst>
                <a:path extrusionOk="0" h="21573" w="21455">
                  <a:moveTo>
                    <a:pt x="7129" y="16"/>
                  </a:moveTo>
                  <a:cubicBezTo>
                    <a:pt x="6985" y="44"/>
                    <a:pt x="6856" y="101"/>
                    <a:pt x="6716" y="194"/>
                  </a:cubicBezTo>
                  <a:cubicBezTo>
                    <a:pt x="6504" y="335"/>
                    <a:pt x="6220" y="437"/>
                    <a:pt x="6086" y="416"/>
                  </a:cubicBezTo>
                  <a:cubicBezTo>
                    <a:pt x="5934" y="392"/>
                    <a:pt x="5836" y="470"/>
                    <a:pt x="5824" y="627"/>
                  </a:cubicBezTo>
                  <a:cubicBezTo>
                    <a:pt x="5752" y="1657"/>
                    <a:pt x="5711" y="1712"/>
                    <a:pt x="5066" y="1755"/>
                  </a:cubicBezTo>
                  <a:cubicBezTo>
                    <a:pt x="4385" y="1801"/>
                    <a:pt x="3839" y="2100"/>
                    <a:pt x="3105" y="2822"/>
                  </a:cubicBezTo>
                  <a:cubicBezTo>
                    <a:pt x="2542" y="3375"/>
                    <a:pt x="2502" y="3456"/>
                    <a:pt x="2570" y="3988"/>
                  </a:cubicBezTo>
                  <a:cubicBezTo>
                    <a:pt x="2618" y="4375"/>
                    <a:pt x="2566" y="4708"/>
                    <a:pt x="2408" y="5011"/>
                  </a:cubicBezTo>
                  <a:cubicBezTo>
                    <a:pt x="2279" y="5257"/>
                    <a:pt x="2098" y="5711"/>
                    <a:pt x="2007" y="6016"/>
                  </a:cubicBezTo>
                  <a:lnTo>
                    <a:pt x="1839" y="6572"/>
                  </a:lnTo>
                  <a:lnTo>
                    <a:pt x="1115" y="6572"/>
                  </a:lnTo>
                  <a:cubicBezTo>
                    <a:pt x="556" y="6572"/>
                    <a:pt x="342" y="6631"/>
                    <a:pt x="190" y="6838"/>
                  </a:cubicBezTo>
                  <a:cubicBezTo>
                    <a:pt x="63" y="7011"/>
                    <a:pt x="0" y="7220"/>
                    <a:pt x="0" y="7410"/>
                  </a:cubicBezTo>
                  <a:cubicBezTo>
                    <a:pt x="0" y="7601"/>
                    <a:pt x="64" y="7773"/>
                    <a:pt x="190" y="7877"/>
                  </a:cubicBezTo>
                  <a:cubicBezTo>
                    <a:pt x="432" y="8077"/>
                    <a:pt x="1279" y="7767"/>
                    <a:pt x="1639" y="7344"/>
                  </a:cubicBezTo>
                  <a:cubicBezTo>
                    <a:pt x="1958" y="6968"/>
                    <a:pt x="3034" y="6587"/>
                    <a:pt x="4303" y="6405"/>
                  </a:cubicBezTo>
                  <a:cubicBezTo>
                    <a:pt x="5134" y="6286"/>
                    <a:pt x="5757" y="5902"/>
                    <a:pt x="6337" y="5144"/>
                  </a:cubicBezTo>
                  <a:cubicBezTo>
                    <a:pt x="6906" y="4401"/>
                    <a:pt x="6935" y="4027"/>
                    <a:pt x="6471" y="3477"/>
                  </a:cubicBezTo>
                  <a:cubicBezTo>
                    <a:pt x="6282" y="3253"/>
                    <a:pt x="6166" y="3026"/>
                    <a:pt x="6215" y="2977"/>
                  </a:cubicBezTo>
                  <a:cubicBezTo>
                    <a:pt x="6358" y="2834"/>
                    <a:pt x="6795" y="2877"/>
                    <a:pt x="7090" y="3061"/>
                  </a:cubicBezTo>
                  <a:cubicBezTo>
                    <a:pt x="7319" y="3203"/>
                    <a:pt x="7397" y="3191"/>
                    <a:pt x="7558" y="2972"/>
                  </a:cubicBezTo>
                  <a:cubicBezTo>
                    <a:pt x="7680" y="2805"/>
                    <a:pt x="7836" y="2742"/>
                    <a:pt x="7987" y="2800"/>
                  </a:cubicBezTo>
                  <a:cubicBezTo>
                    <a:pt x="8118" y="2850"/>
                    <a:pt x="8407" y="2797"/>
                    <a:pt x="8628" y="2683"/>
                  </a:cubicBezTo>
                  <a:cubicBezTo>
                    <a:pt x="9422" y="2274"/>
                    <a:pt x="9539" y="2347"/>
                    <a:pt x="10211" y="3688"/>
                  </a:cubicBezTo>
                  <a:cubicBezTo>
                    <a:pt x="10385" y="4037"/>
                    <a:pt x="10576" y="4080"/>
                    <a:pt x="10824" y="3833"/>
                  </a:cubicBezTo>
                  <a:cubicBezTo>
                    <a:pt x="10954" y="3703"/>
                    <a:pt x="11028" y="3703"/>
                    <a:pt x="11158" y="3833"/>
                  </a:cubicBezTo>
                  <a:cubicBezTo>
                    <a:pt x="11383" y="4057"/>
                    <a:pt x="11694" y="4047"/>
                    <a:pt x="11883" y="3805"/>
                  </a:cubicBezTo>
                  <a:cubicBezTo>
                    <a:pt x="11968" y="3696"/>
                    <a:pt x="12256" y="3585"/>
                    <a:pt x="12524" y="3561"/>
                  </a:cubicBezTo>
                  <a:cubicBezTo>
                    <a:pt x="12995" y="3518"/>
                    <a:pt x="13009" y="3530"/>
                    <a:pt x="13020" y="4000"/>
                  </a:cubicBezTo>
                  <a:cubicBezTo>
                    <a:pt x="13042" y="4996"/>
                    <a:pt x="13079" y="5121"/>
                    <a:pt x="13404" y="5244"/>
                  </a:cubicBezTo>
                  <a:cubicBezTo>
                    <a:pt x="13803" y="5395"/>
                    <a:pt x="14944" y="5172"/>
                    <a:pt x="15171" y="4899"/>
                  </a:cubicBezTo>
                  <a:cubicBezTo>
                    <a:pt x="15307" y="4736"/>
                    <a:pt x="15396" y="4751"/>
                    <a:pt x="15734" y="4999"/>
                  </a:cubicBezTo>
                  <a:lnTo>
                    <a:pt x="16135" y="5294"/>
                  </a:lnTo>
                  <a:lnTo>
                    <a:pt x="15790" y="5616"/>
                  </a:lnTo>
                  <a:cubicBezTo>
                    <a:pt x="15366" y="6008"/>
                    <a:pt x="15346" y="6320"/>
                    <a:pt x="15745" y="6305"/>
                  </a:cubicBezTo>
                  <a:cubicBezTo>
                    <a:pt x="15969" y="6297"/>
                    <a:pt x="16053" y="6378"/>
                    <a:pt x="16068" y="6638"/>
                  </a:cubicBezTo>
                  <a:cubicBezTo>
                    <a:pt x="16079" y="6829"/>
                    <a:pt x="16285" y="7185"/>
                    <a:pt x="16531" y="7427"/>
                  </a:cubicBezTo>
                  <a:cubicBezTo>
                    <a:pt x="16799" y="7691"/>
                    <a:pt x="16983" y="8007"/>
                    <a:pt x="16983" y="8216"/>
                  </a:cubicBezTo>
                  <a:cubicBezTo>
                    <a:pt x="16983" y="8794"/>
                    <a:pt x="16721" y="8770"/>
                    <a:pt x="16481" y="8172"/>
                  </a:cubicBezTo>
                  <a:cubicBezTo>
                    <a:pt x="16357" y="7862"/>
                    <a:pt x="16177" y="7610"/>
                    <a:pt x="16080" y="7610"/>
                  </a:cubicBezTo>
                  <a:cubicBezTo>
                    <a:pt x="15982" y="7610"/>
                    <a:pt x="15817" y="7514"/>
                    <a:pt x="15717" y="7394"/>
                  </a:cubicBezTo>
                  <a:cubicBezTo>
                    <a:pt x="15488" y="7118"/>
                    <a:pt x="14558" y="6638"/>
                    <a:pt x="14252" y="6638"/>
                  </a:cubicBezTo>
                  <a:cubicBezTo>
                    <a:pt x="14062" y="6638"/>
                    <a:pt x="14055" y="6675"/>
                    <a:pt x="14196" y="6844"/>
                  </a:cubicBezTo>
                  <a:cubicBezTo>
                    <a:pt x="14392" y="7079"/>
                    <a:pt x="14420" y="7068"/>
                    <a:pt x="13220" y="7327"/>
                  </a:cubicBezTo>
                  <a:cubicBezTo>
                    <a:pt x="12173" y="7554"/>
                    <a:pt x="12020" y="7549"/>
                    <a:pt x="11064" y="7283"/>
                  </a:cubicBezTo>
                  <a:cubicBezTo>
                    <a:pt x="10604" y="7155"/>
                    <a:pt x="9772" y="7008"/>
                    <a:pt x="9219" y="6960"/>
                  </a:cubicBezTo>
                  <a:cubicBezTo>
                    <a:pt x="8367" y="6887"/>
                    <a:pt x="8180" y="6826"/>
                    <a:pt x="7998" y="6549"/>
                  </a:cubicBezTo>
                  <a:cubicBezTo>
                    <a:pt x="7707" y="6106"/>
                    <a:pt x="7366" y="6139"/>
                    <a:pt x="6878" y="6655"/>
                  </a:cubicBezTo>
                  <a:cubicBezTo>
                    <a:pt x="6653" y="6893"/>
                    <a:pt x="6145" y="7329"/>
                    <a:pt x="5752" y="7622"/>
                  </a:cubicBezTo>
                  <a:cubicBezTo>
                    <a:pt x="5359" y="7914"/>
                    <a:pt x="4898" y="8378"/>
                    <a:pt x="4726" y="8655"/>
                  </a:cubicBezTo>
                  <a:cubicBezTo>
                    <a:pt x="4555" y="8932"/>
                    <a:pt x="4247" y="9218"/>
                    <a:pt x="4047" y="9294"/>
                  </a:cubicBezTo>
                  <a:cubicBezTo>
                    <a:pt x="3735" y="9412"/>
                    <a:pt x="3718" y="9452"/>
                    <a:pt x="3913" y="9560"/>
                  </a:cubicBezTo>
                  <a:cubicBezTo>
                    <a:pt x="4099" y="9664"/>
                    <a:pt x="4127" y="9848"/>
                    <a:pt x="4069" y="10571"/>
                  </a:cubicBezTo>
                  <a:cubicBezTo>
                    <a:pt x="3985" y="11611"/>
                    <a:pt x="4152" y="12207"/>
                    <a:pt x="4799" y="13166"/>
                  </a:cubicBezTo>
                  <a:cubicBezTo>
                    <a:pt x="5054" y="13544"/>
                    <a:pt x="5208" y="13882"/>
                    <a:pt x="5144" y="13921"/>
                  </a:cubicBezTo>
                  <a:cubicBezTo>
                    <a:pt x="5081" y="13961"/>
                    <a:pt x="4573" y="13778"/>
                    <a:pt x="4013" y="13510"/>
                  </a:cubicBezTo>
                  <a:cubicBezTo>
                    <a:pt x="3453" y="13243"/>
                    <a:pt x="2861" y="13021"/>
                    <a:pt x="2698" y="13021"/>
                  </a:cubicBezTo>
                  <a:cubicBezTo>
                    <a:pt x="2133" y="13021"/>
                    <a:pt x="1522" y="13316"/>
                    <a:pt x="1522" y="13588"/>
                  </a:cubicBezTo>
                  <a:cubicBezTo>
                    <a:pt x="1522" y="13849"/>
                    <a:pt x="1798" y="13959"/>
                    <a:pt x="2475" y="13971"/>
                  </a:cubicBezTo>
                  <a:cubicBezTo>
                    <a:pt x="2654" y="13974"/>
                    <a:pt x="2969" y="14095"/>
                    <a:pt x="3171" y="14232"/>
                  </a:cubicBezTo>
                  <a:cubicBezTo>
                    <a:pt x="3374" y="14370"/>
                    <a:pt x="4012" y="14733"/>
                    <a:pt x="4587" y="15038"/>
                  </a:cubicBezTo>
                  <a:cubicBezTo>
                    <a:pt x="5432" y="15486"/>
                    <a:pt x="5619" y="15642"/>
                    <a:pt x="5574" y="15866"/>
                  </a:cubicBezTo>
                  <a:cubicBezTo>
                    <a:pt x="5480" y="16332"/>
                    <a:pt x="5480" y="18357"/>
                    <a:pt x="5574" y="18504"/>
                  </a:cubicBezTo>
                  <a:cubicBezTo>
                    <a:pt x="5701" y="18705"/>
                    <a:pt x="5884" y="19416"/>
                    <a:pt x="5919" y="19854"/>
                  </a:cubicBezTo>
                  <a:cubicBezTo>
                    <a:pt x="5956" y="20312"/>
                    <a:pt x="5808" y="20444"/>
                    <a:pt x="5039" y="20649"/>
                  </a:cubicBezTo>
                  <a:cubicBezTo>
                    <a:pt x="4080" y="20904"/>
                    <a:pt x="4357" y="21243"/>
                    <a:pt x="5724" y="21482"/>
                  </a:cubicBezTo>
                  <a:cubicBezTo>
                    <a:pt x="6131" y="21553"/>
                    <a:pt x="7783" y="21589"/>
                    <a:pt x="9391" y="21565"/>
                  </a:cubicBezTo>
                  <a:cubicBezTo>
                    <a:pt x="12337" y="21522"/>
                    <a:pt x="13499" y="21359"/>
                    <a:pt x="13499" y="20993"/>
                  </a:cubicBezTo>
                  <a:cubicBezTo>
                    <a:pt x="13499" y="20767"/>
                    <a:pt x="13179" y="20665"/>
                    <a:pt x="11838" y="20460"/>
                  </a:cubicBezTo>
                  <a:cubicBezTo>
                    <a:pt x="10831" y="20305"/>
                    <a:pt x="10783" y="20280"/>
                    <a:pt x="10740" y="19910"/>
                  </a:cubicBezTo>
                  <a:cubicBezTo>
                    <a:pt x="10715" y="19696"/>
                    <a:pt x="10728" y="19428"/>
                    <a:pt x="10774" y="19310"/>
                  </a:cubicBezTo>
                  <a:cubicBezTo>
                    <a:pt x="10847" y="19120"/>
                    <a:pt x="10890" y="19113"/>
                    <a:pt x="11103" y="19293"/>
                  </a:cubicBezTo>
                  <a:cubicBezTo>
                    <a:pt x="11235" y="19405"/>
                    <a:pt x="11590" y="19616"/>
                    <a:pt x="11894" y="19754"/>
                  </a:cubicBezTo>
                  <a:cubicBezTo>
                    <a:pt x="12434" y="20001"/>
                    <a:pt x="12456" y="19996"/>
                    <a:pt x="12931" y="19721"/>
                  </a:cubicBezTo>
                  <a:cubicBezTo>
                    <a:pt x="13571" y="19351"/>
                    <a:pt x="13618" y="19149"/>
                    <a:pt x="13087" y="19043"/>
                  </a:cubicBezTo>
                  <a:cubicBezTo>
                    <a:pt x="12826" y="18991"/>
                    <a:pt x="12487" y="18754"/>
                    <a:pt x="12240" y="18454"/>
                  </a:cubicBezTo>
                  <a:cubicBezTo>
                    <a:pt x="11533" y="17601"/>
                    <a:pt x="11724" y="17356"/>
                    <a:pt x="12886" y="17616"/>
                  </a:cubicBezTo>
                  <a:cubicBezTo>
                    <a:pt x="13386" y="17727"/>
                    <a:pt x="13747" y="17907"/>
                    <a:pt x="13912" y="18116"/>
                  </a:cubicBezTo>
                  <a:cubicBezTo>
                    <a:pt x="14244" y="18537"/>
                    <a:pt x="14588" y="18522"/>
                    <a:pt x="14697" y="18088"/>
                  </a:cubicBezTo>
                  <a:cubicBezTo>
                    <a:pt x="14837" y="17533"/>
                    <a:pt x="14673" y="17336"/>
                    <a:pt x="13700" y="16882"/>
                  </a:cubicBezTo>
                  <a:cubicBezTo>
                    <a:pt x="12721" y="16426"/>
                    <a:pt x="12710" y="16370"/>
                    <a:pt x="13560" y="15938"/>
                  </a:cubicBezTo>
                  <a:cubicBezTo>
                    <a:pt x="14133" y="15647"/>
                    <a:pt x="14330" y="15676"/>
                    <a:pt x="14335" y="16049"/>
                  </a:cubicBezTo>
                  <a:cubicBezTo>
                    <a:pt x="14338" y="16239"/>
                    <a:pt x="14387" y="16223"/>
                    <a:pt x="14586" y="15966"/>
                  </a:cubicBezTo>
                  <a:lnTo>
                    <a:pt x="14831" y="15649"/>
                  </a:lnTo>
                  <a:lnTo>
                    <a:pt x="15166" y="16005"/>
                  </a:lnTo>
                  <a:cubicBezTo>
                    <a:pt x="15349" y="16199"/>
                    <a:pt x="15723" y="16489"/>
                    <a:pt x="15996" y="16649"/>
                  </a:cubicBezTo>
                  <a:lnTo>
                    <a:pt x="16492" y="16938"/>
                  </a:lnTo>
                  <a:lnTo>
                    <a:pt x="16197" y="16610"/>
                  </a:lnTo>
                  <a:cubicBezTo>
                    <a:pt x="15605" y="15961"/>
                    <a:pt x="15333" y="15225"/>
                    <a:pt x="15439" y="14549"/>
                  </a:cubicBezTo>
                  <a:cubicBezTo>
                    <a:pt x="15622" y="13376"/>
                    <a:pt x="16147" y="12907"/>
                    <a:pt x="16147" y="13916"/>
                  </a:cubicBezTo>
                  <a:cubicBezTo>
                    <a:pt x="16147" y="14518"/>
                    <a:pt x="16483" y="15463"/>
                    <a:pt x="16932" y="16110"/>
                  </a:cubicBezTo>
                  <a:cubicBezTo>
                    <a:pt x="17385" y="16762"/>
                    <a:pt x="18089" y="17228"/>
                    <a:pt x="18326" y="17032"/>
                  </a:cubicBezTo>
                  <a:cubicBezTo>
                    <a:pt x="18440" y="16938"/>
                    <a:pt x="18584" y="16938"/>
                    <a:pt x="18772" y="17038"/>
                  </a:cubicBezTo>
                  <a:cubicBezTo>
                    <a:pt x="18925" y="17119"/>
                    <a:pt x="19216" y="17188"/>
                    <a:pt x="19418" y="17188"/>
                  </a:cubicBezTo>
                  <a:lnTo>
                    <a:pt x="19786" y="17188"/>
                  </a:lnTo>
                  <a:lnTo>
                    <a:pt x="19357" y="16827"/>
                  </a:lnTo>
                  <a:cubicBezTo>
                    <a:pt x="18853" y="16405"/>
                    <a:pt x="18822" y="16245"/>
                    <a:pt x="19217" y="16099"/>
                  </a:cubicBezTo>
                  <a:cubicBezTo>
                    <a:pt x="19496" y="15996"/>
                    <a:pt x="19495" y="15988"/>
                    <a:pt x="19139" y="15827"/>
                  </a:cubicBezTo>
                  <a:cubicBezTo>
                    <a:pt x="18936" y="15734"/>
                    <a:pt x="18796" y="15577"/>
                    <a:pt x="18827" y="15482"/>
                  </a:cubicBezTo>
                  <a:cubicBezTo>
                    <a:pt x="18928" y="15182"/>
                    <a:pt x="19361" y="15208"/>
                    <a:pt x="19708" y="15532"/>
                  </a:cubicBezTo>
                  <a:cubicBezTo>
                    <a:pt x="20097" y="15896"/>
                    <a:pt x="20159" y="15678"/>
                    <a:pt x="19842" y="15071"/>
                  </a:cubicBezTo>
                  <a:cubicBezTo>
                    <a:pt x="19733" y="14863"/>
                    <a:pt x="19692" y="14664"/>
                    <a:pt x="19753" y="14627"/>
                  </a:cubicBezTo>
                  <a:cubicBezTo>
                    <a:pt x="19949" y="14506"/>
                    <a:pt x="20670" y="14490"/>
                    <a:pt x="20856" y="14605"/>
                  </a:cubicBezTo>
                  <a:cubicBezTo>
                    <a:pt x="21097" y="14753"/>
                    <a:pt x="20745" y="14112"/>
                    <a:pt x="20499" y="13955"/>
                  </a:cubicBezTo>
                  <a:cubicBezTo>
                    <a:pt x="20407" y="13895"/>
                    <a:pt x="20369" y="13761"/>
                    <a:pt x="20410" y="13655"/>
                  </a:cubicBezTo>
                  <a:cubicBezTo>
                    <a:pt x="20453" y="13543"/>
                    <a:pt x="20331" y="13361"/>
                    <a:pt x="20126" y="13227"/>
                  </a:cubicBezTo>
                  <a:cubicBezTo>
                    <a:pt x="19750" y="12982"/>
                    <a:pt x="19408" y="12075"/>
                    <a:pt x="19613" y="11871"/>
                  </a:cubicBezTo>
                  <a:cubicBezTo>
                    <a:pt x="19680" y="11805"/>
                    <a:pt x="19954" y="11945"/>
                    <a:pt x="20232" y="12188"/>
                  </a:cubicBezTo>
                  <a:cubicBezTo>
                    <a:pt x="20521" y="12441"/>
                    <a:pt x="20800" y="12585"/>
                    <a:pt x="20895" y="12527"/>
                  </a:cubicBezTo>
                  <a:cubicBezTo>
                    <a:pt x="20988" y="12470"/>
                    <a:pt x="21140" y="12538"/>
                    <a:pt x="21246" y="12682"/>
                  </a:cubicBezTo>
                  <a:cubicBezTo>
                    <a:pt x="21600" y="13165"/>
                    <a:pt x="21471" y="12448"/>
                    <a:pt x="21107" y="11910"/>
                  </a:cubicBezTo>
                  <a:cubicBezTo>
                    <a:pt x="20927" y="11644"/>
                    <a:pt x="20804" y="11357"/>
                    <a:pt x="20834" y="11271"/>
                  </a:cubicBezTo>
                  <a:cubicBezTo>
                    <a:pt x="20864" y="11186"/>
                    <a:pt x="20628" y="11012"/>
                    <a:pt x="20304" y="10883"/>
                  </a:cubicBezTo>
                  <a:lnTo>
                    <a:pt x="19714" y="10644"/>
                  </a:lnTo>
                  <a:lnTo>
                    <a:pt x="20120" y="10321"/>
                  </a:lnTo>
                  <a:cubicBezTo>
                    <a:pt x="20345" y="10143"/>
                    <a:pt x="20586" y="10029"/>
                    <a:pt x="20655" y="10071"/>
                  </a:cubicBezTo>
                  <a:cubicBezTo>
                    <a:pt x="20727" y="10116"/>
                    <a:pt x="20749" y="9969"/>
                    <a:pt x="20700" y="9727"/>
                  </a:cubicBezTo>
                  <a:cubicBezTo>
                    <a:pt x="20641" y="9435"/>
                    <a:pt x="20679" y="9246"/>
                    <a:pt x="20823" y="9127"/>
                  </a:cubicBezTo>
                  <a:cubicBezTo>
                    <a:pt x="21001" y="8979"/>
                    <a:pt x="20951" y="8910"/>
                    <a:pt x="20499" y="8655"/>
                  </a:cubicBezTo>
                  <a:cubicBezTo>
                    <a:pt x="20061" y="8407"/>
                    <a:pt x="19980" y="8292"/>
                    <a:pt x="20014" y="7972"/>
                  </a:cubicBezTo>
                  <a:cubicBezTo>
                    <a:pt x="20038" y="7760"/>
                    <a:pt x="19990" y="7508"/>
                    <a:pt x="19909" y="7410"/>
                  </a:cubicBezTo>
                  <a:cubicBezTo>
                    <a:pt x="19735" y="7202"/>
                    <a:pt x="19698" y="6342"/>
                    <a:pt x="19836" y="5699"/>
                  </a:cubicBezTo>
                  <a:cubicBezTo>
                    <a:pt x="19970" y="5076"/>
                    <a:pt x="19625" y="4555"/>
                    <a:pt x="19073" y="4555"/>
                  </a:cubicBezTo>
                  <a:cubicBezTo>
                    <a:pt x="18789" y="4555"/>
                    <a:pt x="18612" y="4460"/>
                    <a:pt x="18499" y="4244"/>
                  </a:cubicBezTo>
                  <a:cubicBezTo>
                    <a:pt x="18349" y="3960"/>
                    <a:pt x="18018" y="3673"/>
                    <a:pt x="17924" y="3744"/>
                  </a:cubicBezTo>
                  <a:cubicBezTo>
                    <a:pt x="17841" y="3807"/>
                    <a:pt x="17240" y="3421"/>
                    <a:pt x="17311" y="3350"/>
                  </a:cubicBezTo>
                  <a:cubicBezTo>
                    <a:pt x="17354" y="3307"/>
                    <a:pt x="17232" y="3153"/>
                    <a:pt x="17044" y="3005"/>
                  </a:cubicBezTo>
                  <a:cubicBezTo>
                    <a:pt x="16720" y="2751"/>
                    <a:pt x="16713" y="2712"/>
                    <a:pt x="16910" y="2333"/>
                  </a:cubicBezTo>
                  <a:cubicBezTo>
                    <a:pt x="17186" y="1802"/>
                    <a:pt x="17177" y="1681"/>
                    <a:pt x="16826" y="1494"/>
                  </a:cubicBezTo>
                  <a:cubicBezTo>
                    <a:pt x="16584" y="1365"/>
                    <a:pt x="16459" y="1390"/>
                    <a:pt x="16130" y="1633"/>
                  </a:cubicBezTo>
                  <a:lnTo>
                    <a:pt x="15723" y="1927"/>
                  </a:lnTo>
                  <a:lnTo>
                    <a:pt x="15561" y="1577"/>
                  </a:lnTo>
                  <a:cubicBezTo>
                    <a:pt x="15422" y="1273"/>
                    <a:pt x="15338" y="1233"/>
                    <a:pt x="14954" y="1305"/>
                  </a:cubicBezTo>
                  <a:cubicBezTo>
                    <a:pt x="14562" y="1378"/>
                    <a:pt x="14459" y="1327"/>
                    <a:pt x="14140" y="911"/>
                  </a:cubicBezTo>
                  <a:cubicBezTo>
                    <a:pt x="13692" y="326"/>
                    <a:pt x="12882" y="50"/>
                    <a:pt x="12056" y="200"/>
                  </a:cubicBezTo>
                  <a:cubicBezTo>
                    <a:pt x="11738" y="257"/>
                    <a:pt x="11419" y="311"/>
                    <a:pt x="11342" y="316"/>
                  </a:cubicBezTo>
                  <a:cubicBezTo>
                    <a:pt x="11090" y="334"/>
                    <a:pt x="10763" y="595"/>
                    <a:pt x="10512" y="983"/>
                  </a:cubicBezTo>
                  <a:cubicBezTo>
                    <a:pt x="10361" y="1216"/>
                    <a:pt x="10142" y="1366"/>
                    <a:pt x="9949" y="1366"/>
                  </a:cubicBezTo>
                  <a:cubicBezTo>
                    <a:pt x="9774" y="1366"/>
                    <a:pt x="9592" y="1457"/>
                    <a:pt x="9548" y="1572"/>
                  </a:cubicBezTo>
                  <a:cubicBezTo>
                    <a:pt x="9415" y="1915"/>
                    <a:pt x="9205" y="1812"/>
                    <a:pt x="8912" y="1261"/>
                  </a:cubicBezTo>
                  <a:cubicBezTo>
                    <a:pt x="8448" y="388"/>
                    <a:pt x="8158" y="115"/>
                    <a:pt x="7614" y="27"/>
                  </a:cubicBezTo>
                  <a:cubicBezTo>
                    <a:pt x="7426" y="-3"/>
                    <a:pt x="7272" y="-11"/>
                    <a:pt x="7129" y="16"/>
                  </a:cubicBezTo>
                  <a:close/>
                </a:path>
              </a:pathLst>
            </a:custGeom>
            <a:noFill/>
            <a:ln>
              <a:noFill/>
            </a:ln>
          </p:spPr>
        </p:pic>
      </p:grpSp>
      <p:grpSp>
        <p:nvGrpSpPr>
          <p:cNvPr id="364" name="Google Shape;364;p56"/>
          <p:cNvGrpSpPr/>
          <p:nvPr/>
        </p:nvGrpSpPr>
        <p:grpSpPr>
          <a:xfrm>
            <a:off x="2598553" y="1759180"/>
            <a:ext cx="3546809" cy="1964150"/>
            <a:chOff x="-98648" y="-98124"/>
            <a:chExt cx="9458158" cy="5237732"/>
          </a:xfrm>
        </p:grpSpPr>
        <p:pic>
          <p:nvPicPr>
            <p:cNvPr descr="Line" id="365" name="Google Shape;365;p56"/>
            <p:cNvPicPr preferRelativeResize="0"/>
            <p:nvPr/>
          </p:nvPicPr>
          <p:blipFill rotWithShape="1">
            <a:blip r:embed="rId10">
              <a:alphaModFix/>
            </a:blip>
            <a:srcRect b="0" l="0" r="0" t="0"/>
            <a:stretch/>
          </p:blipFill>
          <p:spPr>
            <a:xfrm rot="-3188710">
              <a:off x="1711343" y="3011377"/>
              <a:ext cx="3000020" cy="194005"/>
            </a:xfrm>
            <a:prstGeom prst="rect">
              <a:avLst/>
            </a:prstGeom>
            <a:noFill/>
            <a:ln>
              <a:noFill/>
            </a:ln>
          </p:spPr>
        </p:pic>
        <p:pic>
          <p:nvPicPr>
            <p:cNvPr descr="Line" id="366" name="Google Shape;366;p56"/>
            <p:cNvPicPr preferRelativeResize="0"/>
            <p:nvPr/>
          </p:nvPicPr>
          <p:blipFill rotWithShape="1">
            <a:blip r:embed="rId11">
              <a:alphaModFix/>
            </a:blip>
            <a:srcRect b="0" l="0" r="0" t="0"/>
            <a:stretch/>
          </p:blipFill>
          <p:spPr>
            <a:xfrm rot="-338406">
              <a:off x="2577556" y="4695469"/>
              <a:ext cx="5099828" cy="194005"/>
            </a:xfrm>
            <a:prstGeom prst="rect">
              <a:avLst/>
            </a:prstGeom>
            <a:noFill/>
            <a:ln>
              <a:noFill/>
            </a:ln>
          </p:spPr>
        </p:pic>
        <p:pic>
          <p:nvPicPr>
            <p:cNvPr descr="Line" id="367" name="Google Shape;367;p56"/>
            <p:cNvPicPr preferRelativeResize="0"/>
            <p:nvPr/>
          </p:nvPicPr>
          <p:blipFill rotWithShape="1">
            <a:blip r:embed="rId12">
              <a:alphaModFix/>
            </a:blip>
            <a:srcRect b="0" l="0" r="0" t="0"/>
            <a:stretch/>
          </p:blipFill>
          <p:spPr>
            <a:xfrm rot="-4533882">
              <a:off x="8011400" y="1799761"/>
              <a:ext cx="2007817" cy="194005"/>
            </a:xfrm>
            <a:prstGeom prst="rect">
              <a:avLst/>
            </a:prstGeom>
            <a:noFill/>
            <a:ln>
              <a:noFill/>
            </a:ln>
          </p:spPr>
        </p:pic>
        <p:pic>
          <p:nvPicPr>
            <p:cNvPr descr="Line" id="368" name="Google Shape;368;p56"/>
            <p:cNvPicPr preferRelativeResize="0"/>
            <p:nvPr/>
          </p:nvPicPr>
          <p:blipFill rotWithShape="1">
            <a:blip r:embed="rId13">
              <a:alphaModFix/>
            </a:blip>
            <a:srcRect b="0" l="0" r="0" t="0"/>
            <a:stretch/>
          </p:blipFill>
          <p:spPr>
            <a:xfrm rot="248287">
              <a:off x="1270217" y="163416"/>
              <a:ext cx="7255797" cy="194005"/>
            </a:xfrm>
            <a:prstGeom prst="rect">
              <a:avLst/>
            </a:prstGeom>
            <a:noFill/>
            <a:ln>
              <a:noFill/>
            </a:ln>
          </p:spPr>
        </p:pic>
        <p:pic>
          <p:nvPicPr>
            <p:cNvPr descr="Line" id="369" name="Google Shape;369;p56"/>
            <p:cNvPicPr preferRelativeResize="0"/>
            <p:nvPr/>
          </p:nvPicPr>
          <p:blipFill rotWithShape="1">
            <a:blip r:embed="rId14">
              <a:alphaModFix/>
            </a:blip>
            <a:srcRect b="0" l="0" r="0" t="0"/>
            <a:stretch/>
          </p:blipFill>
          <p:spPr>
            <a:xfrm rot="1745669">
              <a:off x="898355" y="728363"/>
              <a:ext cx="2705398" cy="194004"/>
            </a:xfrm>
            <a:prstGeom prst="rect">
              <a:avLst/>
            </a:prstGeom>
            <a:noFill/>
            <a:ln>
              <a:noFill/>
            </a:ln>
          </p:spPr>
        </p:pic>
        <p:pic>
          <p:nvPicPr>
            <p:cNvPr descr="Line" id="370" name="Google Shape;370;p56"/>
            <p:cNvPicPr preferRelativeResize="0"/>
            <p:nvPr/>
          </p:nvPicPr>
          <p:blipFill rotWithShape="1">
            <a:blip r:embed="rId15">
              <a:alphaModFix/>
            </a:blip>
            <a:srcRect b="0" l="0" r="0" t="0"/>
            <a:stretch/>
          </p:blipFill>
          <p:spPr>
            <a:xfrm rot="2130016">
              <a:off x="4988157" y="2739612"/>
              <a:ext cx="3111193" cy="194004"/>
            </a:xfrm>
            <a:prstGeom prst="rect">
              <a:avLst/>
            </a:prstGeom>
            <a:noFill/>
            <a:ln>
              <a:noFill/>
            </a:ln>
          </p:spPr>
        </p:pic>
        <p:pic>
          <p:nvPicPr>
            <p:cNvPr descr="Line" id="371" name="Google Shape;371;p56"/>
            <p:cNvPicPr preferRelativeResize="0"/>
            <p:nvPr/>
          </p:nvPicPr>
          <p:blipFill rotWithShape="1">
            <a:blip r:embed="rId16">
              <a:alphaModFix/>
            </a:blip>
            <a:srcRect b="0" l="0" r="0" t="0"/>
            <a:stretch/>
          </p:blipFill>
          <p:spPr>
            <a:xfrm rot="4510485">
              <a:off x="-1518688" y="2394446"/>
              <a:ext cx="4068690" cy="194005"/>
            </a:xfrm>
            <a:prstGeom prst="rect">
              <a:avLst/>
            </a:prstGeom>
            <a:noFill/>
            <a:ln>
              <a:noFill/>
            </a:ln>
          </p:spPr>
        </p:pic>
      </p:grpSp>
      <p:grpSp>
        <p:nvGrpSpPr>
          <p:cNvPr id="372" name="Google Shape;372;p56"/>
          <p:cNvGrpSpPr/>
          <p:nvPr/>
        </p:nvGrpSpPr>
        <p:grpSpPr>
          <a:xfrm>
            <a:off x="1863519" y="1584853"/>
            <a:ext cx="5266399" cy="2092458"/>
            <a:chOff x="0" y="-103"/>
            <a:chExt cx="14043731" cy="5579889"/>
          </a:xfrm>
        </p:grpSpPr>
        <p:cxnSp>
          <p:nvCxnSpPr>
            <p:cNvPr id="373" name="Google Shape;373;p56"/>
            <p:cNvCxnSpPr/>
            <p:nvPr/>
          </p:nvCxnSpPr>
          <p:spPr>
            <a:xfrm flipH="1" rot="10800000">
              <a:off x="225685" y="1100256"/>
              <a:ext cx="1305600" cy="1305600"/>
            </a:xfrm>
            <a:prstGeom prst="straightConnector1">
              <a:avLst/>
            </a:prstGeom>
            <a:noFill/>
            <a:ln cap="flat" cmpd="sng" w="38100">
              <a:solidFill>
                <a:srgbClr val="E42831"/>
              </a:solidFill>
              <a:prstDash val="dashDot"/>
              <a:miter lim="400000"/>
              <a:headEnd len="sm" w="sm" type="none"/>
              <a:tailEnd len="med" w="med" type="triangle"/>
            </a:ln>
          </p:spPr>
        </p:cxnSp>
        <p:cxnSp>
          <p:nvCxnSpPr>
            <p:cNvPr id="374" name="Google Shape;374;p56"/>
            <p:cNvCxnSpPr/>
            <p:nvPr/>
          </p:nvCxnSpPr>
          <p:spPr>
            <a:xfrm>
              <a:off x="0" y="2705216"/>
              <a:ext cx="2786700" cy="2388300"/>
            </a:xfrm>
            <a:prstGeom prst="straightConnector1">
              <a:avLst/>
            </a:prstGeom>
            <a:noFill/>
            <a:ln cap="flat" cmpd="sng" w="38100">
              <a:solidFill>
                <a:srgbClr val="E42831"/>
              </a:solidFill>
              <a:prstDash val="dashDot"/>
              <a:miter lim="400000"/>
              <a:headEnd len="sm" w="sm" type="none"/>
              <a:tailEnd len="med" w="med" type="triangle"/>
            </a:ln>
          </p:spPr>
        </p:cxnSp>
        <p:cxnSp>
          <p:nvCxnSpPr>
            <p:cNvPr id="375" name="Google Shape;375;p56"/>
            <p:cNvCxnSpPr/>
            <p:nvPr/>
          </p:nvCxnSpPr>
          <p:spPr>
            <a:xfrm>
              <a:off x="1203437" y="5419161"/>
              <a:ext cx="1533300" cy="102900"/>
            </a:xfrm>
            <a:prstGeom prst="straightConnector1">
              <a:avLst/>
            </a:prstGeom>
            <a:noFill/>
            <a:ln cap="flat" cmpd="sng" w="38100">
              <a:solidFill>
                <a:srgbClr val="E42831"/>
              </a:solidFill>
              <a:prstDash val="dashDot"/>
              <a:miter lim="400000"/>
              <a:headEnd len="sm" w="sm" type="none"/>
              <a:tailEnd len="med" w="med" type="triangle"/>
            </a:ln>
          </p:spPr>
        </p:cxnSp>
        <p:cxnSp>
          <p:nvCxnSpPr>
            <p:cNvPr id="376" name="Google Shape;376;p56"/>
            <p:cNvCxnSpPr/>
            <p:nvPr/>
          </p:nvCxnSpPr>
          <p:spPr>
            <a:xfrm>
              <a:off x="6545078" y="2649307"/>
              <a:ext cx="624900" cy="13089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77" name="Google Shape;377;p56"/>
            <p:cNvCxnSpPr/>
            <p:nvPr/>
          </p:nvCxnSpPr>
          <p:spPr>
            <a:xfrm>
              <a:off x="2741714" y="1006920"/>
              <a:ext cx="366600" cy="7800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78" name="Google Shape;378;p56"/>
            <p:cNvCxnSpPr/>
            <p:nvPr/>
          </p:nvCxnSpPr>
          <p:spPr>
            <a:xfrm flipH="1">
              <a:off x="4007066" y="2445614"/>
              <a:ext cx="1513800" cy="6264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79" name="Google Shape;379;p56"/>
            <p:cNvCxnSpPr/>
            <p:nvPr/>
          </p:nvCxnSpPr>
          <p:spPr>
            <a:xfrm rot="10800000">
              <a:off x="3588115" y="3426098"/>
              <a:ext cx="176100" cy="13284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80" name="Google Shape;380;p56"/>
            <p:cNvCxnSpPr/>
            <p:nvPr/>
          </p:nvCxnSpPr>
          <p:spPr>
            <a:xfrm>
              <a:off x="12738131" y="1103711"/>
              <a:ext cx="1305600" cy="0"/>
            </a:xfrm>
            <a:prstGeom prst="straightConnector1">
              <a:avLst/>
            </a:prstGeom>
            <a:noFill/>
            <a:ln cap="flat" cmpd="sng" w="38100">
              <a:solidFill>
                <a:srgbClr val="E42831"/>
              </a:solidFill>
              <a:prstDash val="dashDot"/>
              <a:miter lim="400000"/>
              <a:headEnd len="med" w="med" type="triangle"/>
              <a:tailEnd len="sm" w="sm" type="none"/>
            </a:ln>
          </p:spPr>
        </p:cxnSp>
        <p:cxnSp>
          <p:nvCxnSpPr>
            <p:cNvPr id="381" name="Google Shape;381;p56"/>
            <p:cNvCxnSpPr/>
            <p:nvPr/>
          </p:nvCxnSpPr>
          <p:spPr>
            <a:xfrm>
              <a:off x="11585838" y="5014286"/>
              <a:ext cx="1454100" cy="5655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82" name="Google Shape;382;p56"/>
            <p:cNvCxnSpPr/>
            <p:nvPr/>
          </p:nvCxnSpPr>
          <p:spPr>
            <a:xfrm flipH="1" rot="10800000">
              <a:off x="11723434" y="3507327"/>
              <a:ext cx="1014600" cy="8145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83" name="Google Shape;383;p56"/>
            <p:cNvCxnSpPr/>
            <p:nvPr/>
          </p:nvCxnSpPr>
          <p:spPr>
            <a:xfrm>
              <a:off x="11990933" y="1608128"/>
              <a:ext cx="587700" cy="14331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84" name="Google Shape;384;p56"/>
            <p:cNvCxnSpPr/>
            <p:nvPr/>
          </p:nvCxnSpPr>
          <p:spPr>
            <a:xfrm>
              <a:off x="7578990" y="2085350"/>
              <a:ext cx="960300" cy="2841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85" name="Google Shape;385;p56"/>
            <p:cNvCxnSpPr/>
            <p:nvPr/>
          </p:nvCxnSpPr>
          <p:spPr>
            <a:xfrm flipH="1" rot="10800000">
              <a:off x="7284507" y="266287"/>
              <a:ext cx="1254900" cy="12549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86" name="Google Shape;386;p56"/>
            <p:cNvCxnSpPr/>
            <p:nvPr/>
          </p:nvCxnSpPr>
          <p:spPr>
            <a:xfrm rot="10800000">
              <a:off x="6307125" y="-103"/>
              <a:ext cx="4530300" cy="7899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87" name="Google Shape;387;p56"/>
            <p:cNvCxnSpPr/>
            <p:nvPr/>
          </p:nvCxnSpPr>
          <p:spPr>
            <a:xfrm rot="10800000">
              <a:off x="9866508" y="29800"/>
              <a:ext cx="917700" cy="4947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88" name="Google Shape;388;p56"/>
            <p:cNvCxnSpPr/>
            <p:nvPr/>
          </p:nvCxnSpPr>
          <p:spPr>
            <a:xfrm flipH="1" rot="10800000">
              <a:off x="3460346" y="32269"/>
              <a:ext cx="1761900" cy="244800"/>
            </a:xfrm>
            <a:prstGeom prst="straightConnector1">
              <a:avLst/>
            </a:prstGeom>
            <a:noFill/>
            <a:ln cap="flat" cmpd="sng" w="38100">
              <a:solidFill>
                <a:srgbClr val="E42831"/>
              </a:solidFill>
              <a:prstDash val="dashDot"/>
              <a:miter lim="400000"/>
              <a:headEnd len="med" w="med" type="triangle"/>
              <a:tailEnd len="sm" w="sm" type="none"/>
            </a:ln>
          </p:spPr>
        </p:cxnSp>
        <p:cxnSp>
          <p:nvCxnSpPr>
            <p:cNvPr id="389" name="Google Shape;389;p56"/>
            <p:cNvCxnSpPr/>
            <p:nvPr/>
          </p:nvCxnSpPr>
          <p:spPr>
            <a:xfrm flipH="1">
              <a:off x="7763748" y="4751870"/>
              <a:ext cx="1831500" cy="54600"/>
            </a:xfrm>
            <a:prstGeom prst="straightConnector1">
              <a:avLst/>
            </a:prstGeom>
            <a:noFill/>
            <a:ln cap="flat" cmpd="sng" w="38100">
              <a:solidFill>
                <a:srgbClr val="E42831"/>
              </a:solidFill>
              <a:prstDash val="dashDot"/>
              <a:miter lim="400000"/>
              <a:headEnd len="med" w="med" type="triangle"/>
              <a:tailEnd len="sm" w="sm" type="none"/>
            </a:ln>
          </p:spPr>
        </p:cxnSp>
      </p:grpSp>
      <p:grpSp>
        <p:nvGrpSpPr>
          <p:cNvPr id="390" name="Google Shape;390;p56"/>
          <p:cNvGrpSpPr/>
          <p:nvPr/>
        </p:nvGrpSpPr>
        <p:grpSpPr>
          <a:xfrm>
            <a:off x="2381457" y="1312882"/>
            <a:ext cx="4177502" cy="2666903"/>
            <a:chOff x="0" y="0"/>
            <a:chExt cx="11140004" cy="7111742"/>
          </a:xfrm>
        </p:grpSpPr>
        <p:pic>
          <p:nvPicPr>
            <p:cNvPr descr="Image" id="391" name="Google Shape;391;p56"/>
            <p:cNvPicPr preferRelativeResize="0"/>
            <p:nvPr/>
          </p:nvPicPr>
          <p:blipFill rotWithShape="1">
            <a:blip r:embed="rId17">
              <a:alphaModFix/>
            </a:blip>
            <a:srcRect b="0" l="0" r="0" t="0"/>
            <a:stretch/>
          </p:blipFill>
          <p:spPr>
            <a:xfrm>
              <a:off x="4127225" y="1575993"/>
              <a:ext cx="1807866" cy="1807866"/>
            </a:xfrm>
            <a:prstGeom prst="rect">
              <a:avLst/>
            </a:prstGeom>
            <a:noFill/>
            <a:ln>
              <a:noFill/>
            </a:ln>
          </p:spPr>
        </p:pic>
        <p:pic>
          <p:nvPicPr>
            <p:cNvPr descr="Image" id="392" name="Google Shape;392;p56"/>
            <p:cNvPicPr preferRelativeResize="0"/>
            <p:nvPr/>
          </p:nvPicPr>
          <p:blipFill rotWithShape="1">
            <a:blip r:embed="rId17">
              <a:alphaModFix/>
            </a:blip>
            <a:srcRect b="0" l="0" r="0" t="0"/>
            <a:stretch/>
          </p:blipFill>
          <p:spPr>
            <a:xfrm>
              <a:off x="0" y="0"/>
              <a:ext cx="1807864" cy="1807864"/>
            </a:xfrm>
            <a:prstGeom prst="rect">
              <a:avLst/>
            </a:prstGeom>
            <a:noFill/>
            <a:ln>
              <a:noFill/>
            </a:ln>
          </p:spPr>
        </p:pic>
        <p:pic>
          <p:nvPicPr>
            <p:cNvPr descr="Image" id="393" name="Google Shape;393;p56"/>
            <p:cNvPicPr preferRelativeResize="0"/>
            <p:nvPr/>
          </p:nvPicPr>
          <p:blipFill rotWithShape="1">
            <a:blip r:embed="rId17">
              <a:alphaModFix/>
            </a:blip>
            <a:srcRect b="0" l="0" r="0" t="0"/>
            <a:stretch/>
          </p:blipFill>
          <p:spPr>
            <a:xfrm>
              <a:off x="1376323" y="5303876"/>
              <a:ext cx="1807864" cy="1807866"/>
            </a:xfrm>
            <a:prstGeom prst="rect">
              <a:avLst/>
            </a:prstGeom>
            <a:noFill/>
            <a:ln>
              <a:noFill/>
            </a:ln>
          </p:spPr>
        </p:pic>
        <p:pic>
          <p:nvPicPr>
            <p:cNvPr descr="Image" id="394" name="Google Shape;394;p56"/>
            <p:cNvPicPr preferRelativeResize="0"/>
            <p:nvPr/>
          </p:nvPicPr>
          <p:blipFill rotWithShape="1">
            <a:blip r:embed="rId17">
              <a:alphaModFix/>
            </a:blip>
            <a:srcRect b="0" l="0" r="0" t="0"/>
            <a:stretch/>
          </p:blipFill>
          <p:spPr>
            <a:xfrm>
              <a:off x="9332138" y="503533"/>
              <a:ext cx="1807866" cy="1807864"/>
            </a:xfrm>
            <a:prstGeom prst="rect">
              <a:avLst/>
            </a:prstGeom>
            <a:noFill/>
            <a:ln>
              <a:noFill/>
            </a:ln>
          </p:spPr>
        </p:pic>
        <p:pic>
          <p:nvPicPr>
            <p:cNvPr descr="Image" id="395" name="Google Shape;395;p56"/>
            <p:cNvPicPr preferRelativeResize="0"/>
            <p:nvPr/>
          </p:nvPicPr>
          <p:blipFill rotWithShape="1">
            <a:blip r:embed="rId17">
              <a:alphaModFix/>
            </a:blip>
            <a:srcRect b="0" l="0" r="0" t="0"/>
            <a:stretch/>
          </p:blipFill>
          <p:spPr>
            <a:xfrm>
              <a:off x="8425781" y="4128968"/>
              <a:ext cx="1807864" cy="1807864"/>
            </a:xfrm>
            <a:prstGeom prst="rect">
              <a:avLst/>
            </a:prstGeom>
            <a:noFill/>
            <a:ln>
              <a:noFill/>
            </a:ln>
          </p:spPr>
        </p:pic>
      </p:grpSp>
      <p:sp>
        <p:nvSpPr>
          <p:cNvPr id="396" name="Google Shape;396;p56"/>
          <p:cNvSpPr txBox="1"/>
          <p:nvPr>
            <p:ph idx="1" type="body"/>
          </p:nvPr>
        </p:nvSpPr>
        <p:spPr>
          <a:xfrm>
            <a:off x="1645295" y="4033970"/>
            <a:ext cx="5853300" cy="4899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595959"/>
              </a:buClr>
              <a:buSzPts val="1700"/>
              <a:buFont typeface="Arial"/>
              <a:buNone/>
            </a:pPr>
            <a:r>
              <a:rPr lang="en" sz="1700">
                <a:latin typeface="Roboto"/>
                <a:ea typeface="Roboto"/>
                <a:cs typeface="Roboto"/>
                <a:sym typeface="Roboto"/>
              </a:rPr>
              <a:t>Socio-technical environment: heterogeneous links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7"/>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402" name="Google Shape;402;p57"/>
          <p:cNvSpPr txBox="1"/>
          <p:nvPr>
            <p:ph idx="1" type="body"/>
          </p:nvPr>
        </p:nvSpPr>
        <p:spPr>
          <a:xfrm>
            <a:off x="526449" y="1215621"/>
            <a:ext cx="3442500" cy="33153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Leftpad-like incidents</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Breaking changes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(Bogart et al. 2016)</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Tangled issue reports </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(Ma et al. 2017), (Zhang et al 2018)</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a:t>
            </a:r>
            <a:endParaRPr>
              <a:latin typeface="Roboto"/>
              <a:ea typeface="Roboto"/>
              <a:cs typeface="Roboto"/>
              <a:sym typeface="Roboto"/>
            </a:endParaRPr>
          </a:p>
        </p:txBody>
      </p:sp>
      <p:sp>
        <p:nvSpPr>
          <p:cNvPr id="403" name="Google Shape;403;p57"/>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Network effects</a:t>
            </a:r>
            <a:endParaRPr>
              <a:latin typeface="Roboto"/>
              <a:ea typeface="Roboto"/>
              <a:cs typeface="Roboto"/>
              <a:sym typeface="Roboto"/>
            </a:endParaRPr>
          </a:p>
        </p:txBody>
      </p:sp>
      <p:sp>
        <p:nvSpPr>
          <p:cNvPr id="404" name="Google Shape;404;p57"/>
          <p:cNvSpPr txBox="1"/>
          <p:nvPr/>
        </p:nvSpPr>
        <p:spPr>
          <a:xfrm>
            <a:off x="516456" y="4574043"/>
            <a:ext cx="3442500" cy="255300"/>
          </a:xfrm>
          <a:prstGeom prst="rect">
            <a:avLst/>
          </a:pr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000000"/>
              </a:buClr>
              <a:buSzPts val="600"/>
              <a:buFont typeface="Helvetica Neue"/>
              <a:buChar char="•"/>
            </a:pPr>
            <a:r>
              <a:rPr b="0" i="0" lang="en" sz="800" u="none" cap="none" strike="noStrike">
                <a:solidFill>
                  <a:srgbClr val="000000"/>
                </a:solidFill>
                <a:latin typeface="Helvetica Neue"/>
                <a:ea typeface="Helvetica Neue"/>
                <a:cs typeface="Helvetica Neue"/>
                <a:sym typeface="Helvetica Neue"/>
              </a:rPr>
              <a:t>Within-Ecosystem Issue Linking: A Large-scale Study of Rails.</a:t>
            </a:r>
            <a:r>
              <a:rPr b="0" i="0" lang="en" sz="800" u="none" cap="none" strike="noStrike">
                <a:solidFill>
                  <a:srgbClr val="000000"/>
                </a:solidFill>
                <a:latin typeface="Helvetica Neue Light"/>
                <a:ea typeface="Helvetica Neue Light"/>
                <a:cs typeface="Helvetica Neue Light"/>
                <a:sym typeface="Helvetica Neue Light"/>
              </a:rPr>
              <a:t> Zhang, Y., Yu, Y., Wang, H., Vasilescu, B., and Filkov, V. </a:t>
            </a:r>
            <a:r>
              <a:rPr b="0" i="1" lang="en" sz="800" u="none" cap="none" strike="noStrike">
                <a:solidFill>
                  <a:srgbClr val="000000"/>
                </a:solidFill>
                <a:latin typeface="Helvetica Neue"/>
                <a:ea typeface="Helvetica Neue"/>
                <a:cs typeface="Helvetica Neue"/>
                <a:sym typeface="Helvetica Neue"/>
              </a:rPr>
              <a:t>Software Mining Workshop 2018</a:t>
            </a:r>
            <a:endParaRPr sz="500"/>
          </a:p>
        </p:txBody>
      </p:sp>
      <p:grpSp>
        <p:nvGrpSpPr>
          <p:cNvPr id="405" name="Google Shape;405;p57"/>
          <p:cNvGrpSpPr/>
          <p:nvPr/>
        </p:nvGrpSpPr>
        <p:grpSpPr>
          <a:xfrm>
            <a:off x="4445943" y="1215621"/>
            <a:ext cx="4331662" cy="3118759"/>
            <a:chOff x="326560" y="0"/>
            <a:chExt cx="11551098" cy="8316690"/>
          </a:xfrm>
        </p:grpSpPr>
        <p:pic>
          <p:nvPicPr>
            <p:cNvPr descr="Image" id="406" name="Google Shape;406;p57"/>
            <p:cNvPicPr preferRelativeResize="0"/>
            <p:nvPr/>
          </p:nvPicPr>
          <p:blipFill rotWithShape="1">
            <a:blip r:embed="rId3">
              <a:alphaModFix/>
            </a:blip>
            <a:srcRect b="0" l="0" r="0" t="0"/>
            <a:stretch/>
          </p:blipFill>
          <p:spPr>
            <a:xfrm>
              <a:off x="326560" y="0"/>
              <a:ext cx="11551098" cy="6771664"/>
            </a:xfrm>
            <a:prstGeom prst="rect">
              <a:avLst/>
            </a:prstGeom>
            <a:noFill/>
            <a:ln>
              <a:noFill/>
            </a:ln>
            <a:effectLst>
              <a:outerShdw blurRad="76200" rotWithShape="0">
                <a:srgbClr val="000000">
                  <a:alpha val="80000"/>
                </a:srgbClr>
              </a:outerShdw>
            </a:effectLst>
          </p:spPr>
        </p:pic>
        <p:cxnSp>
          <p:nvCxnSpPr>
            <p:cNvPr id="407" name="Google Shape;407;p57"/>
            <p:cNvCxnSpPr/>
            <p:nvPr/>
          </p:nvCxnSpPr>
          <p:spPr>
            <a:xfrm>
              <a:off x="6102108" y="7046790"/>
              <a:ext cx="1269900" cy="1269900"/>
            </a:xfrm>
            <a:prstGeom prst="straightConnector1">
              <a:avLst/>
            </a:prstGeom>
            <a:noFill/>
            <a:ln>
              <a:noFill/>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8"/>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413" name="Google Shape;413;p58"/>
          <p:cNvSpPr txBox="1"/>
          <p:nvPr>
            <p:ph type="title"/>
          </p:nvPr>
        </p:nvSpPr>
        <p:spPr>
          <a:xfrm>
            <a:off x="580450" y="59575"/>
            <a:ext cx="7766700" cy="9948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Increasing commercialization and professionalization</a:t>
            </a:r>
            <a:endParaRPr>
              <a:latin typeface="Roboto"/>
              <a:ea typeface="Roboto"/>
              <a:cs typeface="Roboto"/>
              <a:sym typeface="Roboto"/>
            </a:endParaRPr>
          </a:p>
        </p:txBody>
      </p:sp>
      <p:pic>
        <p:nvPicPr>
          <p:cNvPr descr="Image" id="414" name="Google Shape;414;p58"/>
          <p:cNvPicPr preferRelativeResize="0"/>
          <p:nvPr/>
        </p:nvPicPr>
        <p:blipFill rotWithShape="1">
          <a:blip r:embed="rId3">
            <a:alphaModFix/>
          </a:blip>
          <a:srcRect b="0" l="0" r="0" t="0"/>
          <a:stretch/>
        </p:blipFill>
        <p:spPr>
          <a:xfrm>
            <a:off x="1661227" y="2944282"/>
            <a:ext cx="669020" cy="669020"/>
          </a:xfrm>
          <a:prstGeom prst="rect">
            <a:avLst/>
          </a:prstGeom>
          <a:noFill/>
          <a:ln>
            <a:noFill/>
          </a:ln>
        </p:spPr>
      </p:pic>
      <p:pic>
        <p:nvPicPr>
          <p:cNvPr descr="Image" id="415" name="Google Shape;415;p58"/>
          <p:cNvPicPr preferRelativeResize="0"/>
          <p:nvPr/>
        </p:nvPicPr>
        <p:blipFill rotWithShape="1">
          <a:blip r:embed="rId4">
            <a:alphaModFix/>
          </a:blip>
          <a:srcRect b="0" l="0" r="0" t="0"/>
          <a:stretch/>
        </p:blipFill>
        <p:spPr>
          <a:xfrm>
            <a:off x="2465781" y="2662434"/>
            <a:ext cx="601305" cy="714759"/>
          </a:xfrm>
          <a:prstGeom prst="rect">
            <a:avLst/>
          </a:prstGeom>
          <a:noFill/>
          <a:ln>
            <a:noFill/>
          </a:ln>
        </p:spPr>
      </p:pic>
      <p:pic>
        <p:nvPicPr>
          <p:cNvPr descr="Image" id="416" name="Google Shape;416;p58"/>
          <p:cNvPicPr preferRelativeResize="0"/>
          <p:nvPr/>
        </p:nvPicPr>
        <p:blipFill rotWithShape="1">
          <a:blip r:embed="rId5">
            <a:alphaModFix/>
          </a:blip>
          <a:srcRect b="0" l="0" r="0" t="0"/>
          <a:stretch/>
        </p:blipFill>
        <p:spPr>
          <a:xfrm>
            <a:off x="797810" y="2622081"/>
            <a:ext cx="741246" cy="857924"/>
          </a:xfrm>
          <a:prstGeom prst="rect">
            <a:avLst/>
          </a:prstGeom>
          <a:noFill/>
          <a:ln>
            <a:noFill/>
          </a:ln>
        </p:spPr>
      </p:pic>
      <p:sp>
        <p:nvSpPr>
          <p:cNvPr id="417" name="Google Shape;417;p58"/>
          <p:cNvSpPr txBox="1"/>
          <p:nvPr>
            <p:ph idx="1" type="body"/>
          </p:nvPr>
        </p:nvSpPr>
        <p:spPr>
          <a:xfrm>
            <a:off x="3975580" y="1350599"/>
            <a:ext cx="4936200" cy="15717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Currently</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Lots of commercial involvement</a:t>
            </a:r>
            <a:endParaRPr>
              <a:latin typeface="Roboto"/>
              <a:ea typeface="Roboto"/>
              <a:cs typeface="Roboto"/>
              <a:sym typeface="Roboto"/>
            </a:endParaRPr>
          </a:p>
          <a:p>
            <a:pPr indent="-190500" lvl="2" marL="647700" rtl="0" algn="l">
              <a:lnSpc>
                <a:spcPct val="100000"/>
              </a:lnSpc>
              <a:spcBef>
                <a:spcPts val="700"/>
              </a:spcBef>
              <a:spcAft>
                <a:spcPts val="0"/>
              </a:spcAft>
              <a:buSzPts val="1200"/>
              <a:buFont typeface="Roboto"/>
              <a:buChar char="-"/>
            </a:pPr>
            <a:r>
              <a:rPr lang="en" sz="1200">
                <a:latin typeface="Roboto"/>
                <a:ea typeface="Roboto"/>
                <a:cs typeface="Roboto"/>
                <a:sym typeface="Roboto"/>
              </a:rPr>
              <a:t>Companies (Go - Google, React - Facebook, Swift - Apple)</a:t>
            </a:r>
            <a:endParaRPr>
              <a:latin typeface="Roboto"/>
              <a:ea typeface="Roboto"/>
              <a:cs typeface="Roboto"/>
              <a:sym typeface="Roboto"/>
            </a:endParaRPr>
          </a:p>
          <a:p>
            <a:pPr indent="-190500" lvl="2" marL="647700" rtl="0" algn="l">
              <a:lnSpc>
                <a:spcPct val="100000"/>
              </a:lnSpc>
              <a:spcBef>
                <a:spcPts val="700"/>
              </a:spcBef>
              <a:spcAft>
                <a:spcPts val="0"/>
              </a:spcAft>
              <a:buSzPts val="1200"/>
              <a:buFont typeface="Roboto"/>
              <a:buChar char="-"/>
            </a:pPr>
            <a:r>
              <a:rPr lang="en" sz="1200">
                <a:latin typeface="Roboto"/>
                <a:ea typeface="Roboto"/>
                <a:cs typeface="Roboto"/>
                <a:sym typeface="Roboto"/>
              </a:rPr>
              <a:t>Startups (Docker, npm, Meteor)</a:t>
            </a:r>
            <a:endParaRPr>
              <a:latin typeface="Roboto"/>
              <a:ea typeface="Roboto"/>
              <a:cs typeface="Roboto"/>
              <a:sym typeface="Roboto"/>
            </a:endParaRPr>
          </a:p>
        </p:txBody>
      </p:sp>
      <p:sp>
        <p:nvSpPr>
          <p:cNvPr id="418" name="Google Shape;418;p58"/>
          <p:cNvSpPr txBox="1"/>
          <p:nvPr/>
        </p:nvSpPr>
        <p:spPr>
          <a:xfrm>
            <a:off x="580462" y="1350599"/>
            <a:ext cx="3155700" cy="1032300"/>
          </a:xfrm>
          <a:prstGeom prst="rect">
            <a:avLst/>
          </a:prstGeom>
          <a:noFill/>
          <a:ln>
            <a:noFill/>
          </a:ln>
        </p:spPr>
        <p:txBody>
          <a:bodyPr anchorCtr="0" anchor="t" bIns="26775" lIns="26775" spcFirstLastPara="1" rIns="26775" wrap="square" tIns="26775">
            <a:noAutofit/>
          </a:bodyPr>
          <a:lstStyle/>
          <a:p>
            <a:pPr indent="-196850" lvl="0" marL="190500" marR="0" rtl="0" algn="l">
              <a:lnSpc>
                <a:spcPct val="100000"/>
              </a:lnSpc>
              <a:spcBef>
                <a:spcPts val="0"/>
              </a:spcBef>
              <a:spcAft>
                <a:spcPts val="0"/>
              </a:spcAft>
              <a:buClr>
                <a:srgbClr val="595959"/>
              </a:buClr>
              <a:buSzPts val="1700"/>
              <a:buFont typeface="Roboto"/>
              <a:buChar char="•"/>
            </a:pPr>
            <a:r>
              <a:rPr i="0" lang="en" sz="1700" u="none" cap="none" strike="noStrike">
                <a:solidFill>
                  <a:srgbClr val="595959"/>
                </a:solidFill>
                <a:latin typeface="Roboto"/>
                <a:ea typeface="Roboto"/>
                <a:cs typeface="Roboto"/>
                <a:sym typeface="Roboto"/>
              </a:rPr>
              <a:t>Historically</a:t>
            </a:r>
            <a:endParaRPr sz="500">
              <a:latin typeface="Roboto"/>
              <a:ea typeface="Roboto"/>
              <a:cs typeface="Roboto"/>
              <a:sym typeface="Roboto"/>
            </a:endParaRPr>
          </a:p>
          <a:p>
            <a:pPr indent="-190500" lvl="1" marL="419100" marR="0" rtl="0" algn="l">
              <a:lnSpc>
                <a:spcPct val="100000"/>
              </a:lnSpc>
              <a:spcBef>
                <a:spcPts val="500"/>
              </a:spcBef>
              <a:spcAft>
                <a:spcPts val="0"/>
              </a:spcAft>
              <a:buClr>
                <a:srgbClr val="595959"/>
              </a:buClr>
              <a:buSzPts val="1400"/>
              <a:buFont typeface="Roboto"/>
              <a:buChar char="‣"/>
            </a:pPr>
            <a:r>
              <a:rPr i="0" lang="en" sz="1400" u="none" cap="none" strike="noStrike">
                <a:solidFill>
                  <a:srgbClr val="595959"/>
                </a:solidFill>
                <a:latin typeface="Roboto"/>
                <a:ea typeface="Roboto"/>
                <a:cs typeface="Roboto"/>
                <a:sym typeface="Roboto"/>
              </a:rPr>
              <a:t>Community-based projects (Python, RubyGems, Twisted)</a:t>
            </a:r>
            <a:endParaRPr sz="500">
              <a:latin typeface="Roboto"/>
              <a:ea typeface="Roboto"/>
              <a:cs typeface="Roboto"/>
              <a:sym typeface="Roboto"/>
            </a:endParaRPr>
          </a:p>
        </p:txBody>
      </p:sp>
      <p:grpSp>
        <p:nvGrpSpPr>
          <p:cNvPr id="419" name="Google Shape;419;p58"/>
          <p:cNvGrpSpPr/>
          <p:nvPr/>
        </p:nvGrpSpPr>
        <p:grpSpPr>
          <a:xfrm>
            <a:off x="3975580" y="2612277"/>
            <a:ext cx="4687425" cy="2055617"/>
            <a:chOff x="0" y="0"/>
            <a:chExt cx="12499800" cy="5481645"/>
          </a:xfrm>
        </p:grpSpPr>
        <p:pic>
          <p:nvPicPr>
            <p:cNvPr descr="Image" id="420" name="Google Shape;420;p58"/>
            <p:cNvPicPr preferRelativeResize="0"/>
            <p:nvPr/>
          </p:nvPicPr>
          <p:blipFill rotWithShape="1">
            <a:blip r:embed="rId6">
              <a:alphaModFix/>
            </a:blip>
            <a:srcRect b="0" l="0" r="0" t="0"/>
            <a:stretch/>
          </p:blipFill>
          <p:spPr>
            <a:xfrm>
              <a:off x="1639777" y="771755"/>
              <a:ext cx="1906022" cy="1906023"/>
            </a:xfrm>
            <a:prstGeom prst="rect">
              <a:avLst/>
            </a:prstGeom>
            <a:noFill/>
            <a:ln>
              <a:noFill/>
            </a:ln>
          </p:spPr>
        </p:pic>
        <p:pic>
          <p:nvPicPr>
            <p:cNvPr descr="Image" id="421" name="Google Shape;421;p58"/>
            <p:cNvPicPr preferRelativeResize="0"/>
            <p:nvPr/>
          </p:nvPicPr>
          <p:blipFill rotWithShape="1">
            <a:blip r:embed="rId7">
              <a:alphaModFix/>
            </a:blip>
            <a:srcRect b="0" l="0" r="0" t="0"/>
            <a:stretch/>
          </p:blipFill>
          <p:spPr>
            <a:xfrm>
              <a:off x="48617" y="285023"/>
              <a:ext cx="1603479" cy="1603479"/>
            </a:xfrm>
            <a:prstGeom prst="rect">
              <a:avLst/>
            </a:prstGeom>
            <a:noFill/>
            <a:ln>
              <a:noFill/>
            </a:ln>
          </p:spPr>
        </p:pic>
        <p:pic>
          <p:nvPicPr>
            <p:cNvPr descr="Image" id="422" name="Google Shape;422;p58"/>
            <p:cNvPicPr preferRelativeResize="0"/>
            <p:nvPr/>
          </p:nvPicPr>
          <p:blipFill rotWithShape="1">
            <a:blip r:embed="rId8">
              <a:alphaModFix/>
            </a:blip>
            <a:srcRect b="0" l="0" r="0" t="0"/>
            <a:stretch/>
          </p:blipFill>
          <p:spPr>
            <a:xfrm>
              <a:off x="2969909" y="0"/>
              <a:ext cx="2603501" cy="1841500"/>
            </a:xfrm>
            <a:prstGeom prst="rect">
              <a:avLst/>
            </a:prstGeom>
            <a:noFill/>
            <a:ln>
              <a:noFill/>
            </a:ln>
          </p:spPr>
        </p:pic>
        <p:pic>
          <p:nvPicPr>
            <p:cNvPr descr="Image" id="423" name="Google Shape;423;p58"/>
            <p:cNvPicPr preferRelativeResize="0"/>
            <p:nvPr/>
          </p:nvPicPr>
          <p:blipFill rotWithShape="1">
            <a:blip r:embed="rId9">
              <a:alphaModFix/>
            </a:blip>
            <a:srcRect b="0" l="0" r="0" t="0"/>
            <a:stretch/>
          </p:blipFill>
          <p:spPr>
            <a:xfrm>
              <a:off x="5362299" y="227956"/>
              <a:ext cx="2438797" cy="2083139"/>
            </a:xfrm>
            <a:prstGeom prst="rect">
              <a:avLst/>
            </a:prstGeom>
            <a:noFill/>
            <a:ln>
              <a:noFill/>
            </a:ln>
          </p:spPr>
        </p:pic>
        <p:pic>
          <p:nvPicPr>
            <p:cNvPr descr="Image" id="424" name="Google Shape;424;p58"/>
            <p:cNvPicPr preferRelativeResize="0"/>
            <p:nvPr/>
          </p:nvPicPr>
          <p:blipFill rotWithShape="1">
            <a:blip r:embed="rId10">
              <a:alphaModFix/>
            </a:blip>
            <a:srcRect b="0" l="0" r="0" t="0"/>
            <a:stretch/>
          </p:blipFill>
          <p:spPr>
            <a:xfrm>
              <a:off x="9133578" y="197514"/>
              <a:ext cx="3365264" cy="1446474"/>
            </a:xfrm>
            <a:prstGeom prst="rect">
              <a:avLst/>
            </a:prstGeom>
            <a:noFill/>
            <a:ln>
              <a:noFill/>
            </a:ln>
          </p:spPr>
        </p:pic>
        <p:sp>
          <p:nvSpPr>
            <p:cNvPr id="425" name="Google Shape;425;p58"/>
            <p:cNvSpPr txBox="1"/>
            <p:nvPr/>
          </p:nvSpPr>
          <p:spPr>
            <a:xfrm>
              <a:off x="0" y="3395840"/>
              <a:ext cx="12499800" cy="1446600"/>
            </a:xfrm>
            <a:prstGeom prst="rect">
              <a:avLst/>
            </a:prstGeom>
            <a:noFill/>
            <a:ln>
              <a:noFill/>
            </a:ln>
          </p:spPr>
          <p:txBody>
            <a:bodyPr anchorCtr="0" anchor="t" bIns="26775" lIns="26775" spcFirstLastPara="1" rIns="26775" wrap="square" tIns="26775">
              <a:noAutofit/>
            </a:bodyPr>
            <a:lstStyle/>
            <a:p>
              <a:pPr indent="-196850" lvl="0" marL="190500" marR="0" rtl="0" algn="l">
                <a:lnSpc>
                  <a:spcPct val="100000"/>
                </a:lnSpc>
                <a:spcBef>
                  <a:spcPts val="0"/>
                </a:spcBef>
                <a:spcAft>
                  <a:spcPts val="0"/>
                </a:spcAft>
                <a:buClr>
                  <a:srgbClr val="595959"/>
                </a:buClr>
                <a:buSzPts val="1700"/>
                <a:buFont typeface="Roboto"/>
                <a:buChar char="•"/>
              </a:pPr>
              <a:r>
                <a:rPr i="0" lang="en" sz="1700" u="none" cap="none" strike="noStrike">
                  <a:solidFill>
                    <a:srgbClr val="595959"/>
                  </a:solidFill>
                  <a:latin typeface="Roboto"/>
                  <a:ea typeface="Roboto"/>
                  <a:cs typeface="Roboto"/>
                  <a:sym typeface="Roboto"/>
                </a:rPr>
                <a:t>23% of respondents to 2017 GitHub survey: job duties include contributing to open source</a:t>
              </a:r>
              <a:endParaRPr sz="500">
                <a:latin typeface="Roboto"/>
                <a:ea typeface="Roboto"/>
                <a:cs typeface="Roboto"/>
                <a:sym typeface="Roboto"/>
              </a:endParaRPr>
            </a:p>
          </p:txBody>
        </p:sp>
        <p:pic>
          <p:nvPicPr>
            <p:cNvPr descr="Image" id="426" name="Google Shape;426;p58"/>
            <p:cNvPicPr preferRelativeResize="0"/>
            <p:nvPr/>
          </p:nvPicPr>
          <p:blipFill rotWithShape="1">
            <a:blip r:embed="rId11">
              <a:alphaModFix/>
            </a:blip>
            <a:srcRect b="0" l="0" r="0" t="0"/>
            <a:stretch/>
          </p:blipFill>
          <p:spPr>
            <a:xfrm>
              <a:off x="8211614" y="1596490"/>
              <a:ext cx="2287795" cy="889954"/>
            </a:xfrm>
            <a:prstGeom prst="rect">
              <a:avLst/>
            </a:prstGeom>
            <a:noFill/>
            <a:ln>
              <a:noFill/>
            </a:ln>
          </p:spPr>
        </p:pic>
        <p:sp>
          <p:nvSpPr>
            <p:cNvPr id="427" name="Google Shape;427;p58"/>
            <p:cNvSpPr/>
            <p:nvPr/>
          </p:nvSpPr>
          <p:spPr>
            <a:xfrm>
              <a:off x="488504" y="5481645"/>
              <a:ext cx="633047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0" lvl="0" marL="0" marR="0" rtl="0" algn="l">
                <a:lnSpc>
                  <a:spcPct val="167857"/>
                </a:lnSpc>
                <a:spcBef>
                  <a:spcPts val="0"/>
                </a:spcBef>
                <a:spcAft>
                  <a:spcPts val="0"/>
                </a:spcAft>
                <a:buClr>
                  <a:srgbClr val="595959"/>
                </a:buClr>
                <a:buSzPts val="1100"/>
                <a:buFont typeface="Helvetica Neue"/>
                <a:buNone/>
              </a:pPr>
              <a:r>
                <a:rPr b="0" i="0" lang="en" sz="1100" u="sng" cap="none" strike="noStrike">
                  <a:solidFill>
                    <a:srgbClr val="595959"/>
                  </a:solidFill>
                  <a:latin typeface="Helvetica Neue"/>
                  <a:ea typeface="Helvetica Neue"/>
                  <a:cs typeface="Helvetica Neue"/>
                  <a:sym typeface="Helvetica Neue"/>
                  <a:hlinkClick r:id="rId12">
                    <a:extLst>
                      <a:ext uri="{A12FA001-AC4F-418D-AE19-62706E023703}">
                        <ahyp:hlinkClr val="tx"/>
                      </a:ext>
                    </a:extLst>
                  </a:hlinkClick>
                </a:rPr>
                <a:t>http://opensourcesurvey.org/2017/</a:t>
              </a:r>
              <a:r>
                <a:rPr b="0" i="0" lang="en" sz="1100" u="none" cap="none" strike="noStrike">
                  <a:solidFill>
                    <a:srgbClr val="595959"/>
                  </a:solidFill>
                  <a:latin typeface="Helvetica Neue"/>
                  <a:ea typeface="Helvetica Neue"/>
                  <a:cs typeface="Helvetica Neue"/>
                  <a:sym typeface="Helvetica Neue"/>
                </a:rPr>
                <a:t>  </a:t>
              </a:r>
              <a:endParaRPr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Where does a lot of OSS happen? </a:t>
            </a:r>
            <a:endParaRPr/>
          </a:p>
          <a:p>
            <a:pPr indent="0" lvl="0" marL="0" rtl="0" algn="l">
              <a:spcBef>
                <a:spcPts val="0"/>
              </a:spcBef>
              <a:spcAft>
                <a:spcPts val="0"/>
              </a:spcAft>
              <a:buNone/>
            </a:pPr>
            <a:r>
              <a:rPr lang="en"/>
              <a:t>GitHub</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idx="12" type="sldNum"/>
          </p:nvPr>
        </p:nvSpPr>
        <p:spPr>
          <a:xfrm>
            <a:off x="8894460" y="4900117"/>
            <a:ext cx="1164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438" name="Google Shape;438;p60"/>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2800"/>
              <a:buFont typeface="Helvetica Neue"/>
              <a:buNone/>
            </a:pPr>
            <a:r>
              <a:rPr lang="en" sz="2800">
                <a:latin typeface="Roboto"/>
                <a:ea typeface="Roboto"/>
                <a:cs typeface="Roboto"/>
                <a:sym typeface="Roboto"/>
              </a:rPr>
              <a:t>GitHub as a standardized place to collaborate on code</a:t>
            </a:r>
            <a:endParaRPr>
              <a:latin typeface="Roboto"/>
              <a:ea typeface="Roboto"/>
              <a:cs typeface="Roboto"/>
              <a:sym typeface="Roboto"/>
            </a:endParaRPr>
          </a:p>
        </p:txBody>
      </p:sp>
      <p:grpSp>
        <p:nvGrpSpPr>
          <p:cNvPr id="439" name="Google Shape;439;p60"/>
          <p:cNvGrpSpPr/>
          <p:nvPr/>
        </p:nvGrpSpPr>
        <p:grpSpPr>
          <a:xfrm>
            <a:off x="348018" y="1249861"/>
            <a:ext cx="8447985" cy="1968163"/>
            <a:chOff x="0" y="0"/>
            <a:chExt cx="22527961" cy="5248434"/>
          </a:xfrm>
        </p:grpSpPr>
        <p:grpSp>
          <p:nvGrpSpPr>
            <p:cNvPr id="440" name="Google Shape;440;p60"/>
            <p:cNvGrpSpPr/>
            <p:nvPr/>
          </p:nvGrpSpPr>
          <p:grpSpPr>
            <a:xfrm>
              <a:off x="7122702" y="1424579"/>
              <a:ext cx="5249252" cy="3395097"/>
              <a:chOff x="0" y="0"/>
              <a:chExt cx="5249252" cy="3395097"/>
            </a:xfrm>
          </p:grpSpPr>
          <p:grpSp>
            <p:nvGrpSpPr>
              <p:cNvPr id="441" name="Google Shape;441;p60"/>
              <p:cNvGrpSpPr/>
              <p:nvPr/>
            </p:nvGrpSpPr>
            <p:grpSpPr>
              <a:xfrm>
                <a:off x="0" y="0"/>
                <a:ext cx="5249252" cy="1483907"/>
                <a:chOff x="0" y="0"/>
                <a:chExt cx="5249252" cy="1483907"/>
              </a:xfrm>
            </p:grpSpPr>
            <p:pic>
              <p:nvPicPr>
                <p:cNvPr descr="Screen Shot 2016-01-30 at 16.13.56.png" id="442" name="Google Shape;442;p60"/>
                <p:cNvPicPr preferRelativeResize="0"/>
                <p:nvPr/>
              </p:nvPicPr>
              <p:blipFill rotWithShape="1">
                <a:blip r:embed="rId3">
                  <a:alphaModFix/>
                </a:blip>
                <a:srcRect b="80138" l="71853" r="9914" t="11614"/>
                <a:stretch/>
              </p:blipFill>
              <p:spPr>
                <a:xfrm>
                  <a:off x="0" y="0"/>
                  <a:ext cx="5249252" cy="1483907"/>
                </a:xfrm>
                <a:prstGeom prst="rect">
                  <a:avLst/>
                </a:prstGeom>
                <a:noFill/>
                <a:ln cap="flat" cmpd="sng" w="12700">
                  <a:solidFill>
                    <a:srgbClr val="F3F7F5"/>
                  </a:solidFill>
                  <a:prstDash val="solid"/>
                  <a:miter lim="400000"/>
                  <a:headEnd len="sm" w="sm" type="none"/>
                  <a:tailEnd len="sm" w="sm" type="none"/>
                </a:ln>
                <a:effectLst>
                  <a:outerShdw blurRad="25400" rotWithShape="0" dir="3600000" dist="25400">
                    <a:srgbClr val="000000">
                      <a:alpha val="69800"/>
                    </a:srgbClr>
                  </a:outerShdw>
                </a:effectLst>
              </p:spPr>
            </p:pic>
            <p:pic>
              <p:nvPicPr>
                <p:cNvPr descr="Image" id="443" name="Google Shape;443;p60"/>
                <p:cNvPicPr preferRelativeResize="0"/>
                <p:nvPr/>
              </p:nvPicPr>
              <p:blipFill rotWithShape="1">
                <a:blip r:embed="rId4">
                  <a:alphaModFix/>
                </a:blip>
                <a:srcRect b="0" l="0" r="0" t="0"/>
                <a:stretch/>
              </p:blipFill>
              <p:spPr>
                <a:xfrm>
                  <a:off x="574078" y="516813"/>
                  <a:ext cx="275251" cy="295969"/>
                </a:xfrm>
                <a:prstGeom prst="rect">
                  <a:avLst/>
                </a:prstGeom>
                <a:noFill/>
                <a:ln>
                  <a:noFill/>
                </a:ln>
              </p:spPr>
            </p:pic>
          </p:grpSp>
          <p:pic>
            <p:nvPicPr>
              <p:cNvPr descr="Image" id="444" name="Google Shape;444;p60"/>
              <p:cNvPicPr preferRelativeResize="0"/>
              <p:nvPr/>
            </p:nvPicPr>
            <p:blipFill rotWithShape="1">
              <a:blip r:embed="rId5">
                <a:alphaModFix/>
              </a:blip>
              <a:srcRect b="0" l="0" r="39298" t="0"/>
              <a:stretch/>
            </p:blipFill>
            <p:spPr>
              <a:xfrm>
                <a:off x="6097" y="1795724"/>
                <a:ext cx="5237175" cy="1599373"/>
              </a:xfrm>
              <a:prstGeom prst="rect">
                <a:avLst/>
              </a:prstGeom>
              <a:noFill/>
              <a:ln cap="flat" cmpd="sng" w="12700">
                <a:solidFill>
                  <a:srgbClr val="F3F7F5"/>
                </a:solidFill>
                <a:prstDash val="solid"/>
                <a:miter lim="400000"/>
                <a:headEnd len="sm" w="sm" type="none"/>
                <a:tailEnd len="sm" w="sm" type="none"/>
              </a:ln>
              <a:effectLst>
                <a:outerShdw blurRad="25400" rotWithShape="0" dir="3600000" dist="25400">
                  <a:srgbClr val="000000">
                    <a:alpha val="69800"/>
                  </a:srgbClr>
                </a:outerShdw>
              </a:effectLst>
            </p:spPr>
          </p:pic>
        </p:grpSp>
        <p:sp>
          <p:nvSpPr>
            <p:cNvPr id="445" name="Google Shape;445;p60"/>
            <p:cNvSpPr txBox="1"/>
            <p:nvPr/>
          </p:nvSpPr>
          <p:spPr>
            <a:xfrm>
              <a:off x="7876127" y="0"/>
              <a:ext cx="5037000" cy="1070100"/>
            </a:xfrm>
            <a:prstGeom prst="rect">
              <a:avLst/>
            </a:prstGeom>
            <a:noFill/>
            <a:ln>
              <a:noFill/>
            </a:ln>
          </p:spPr>
          <p:txBody>
            <a:bodyPr anchorCtr="0" anchor="ctr" bIns="26775" lIns="26775" spcFirstLastPara="1" rIns="26775" wrap="square" tIns="26775">
              <a:noAutofit/>
            </a:bodyPr>
            <a:lstStyle/>
            <a:p>
              <a:pPr indent="-196850" lvl="0" marL="190500" marR="0" rtl="0" algn="l">
                <a:lnSpc>
                  <a:spcPct val="100000"/>
                </a:lnSpc>
                <a:spcBef>
                  <a:spcPts val="0"/>
                </a:spcBef>
                <a:spcAft>
                  <a:spcPts val="0"/>
                </a:spcAft>
                <a:buClr>
                  <a:srgbClr val="595959"/>
                </a:buClr>
                <a:buSzPts val="1700"/>
                <a:buFont typeface="Roboto"/>
                <a:buChar char="•"/>
              </a:pPr>
              <a:r>
                <a:rPr i="0" lang="en" sz="1700" u="none" cap="none" strike="noStrike">
                  <a:solidFill>
                    <a:srgbClr val="595959"/>
                  </a:solidFill>
                  <a:latin typeface="Roboto"/>
                  <a:ea typeface="Roboto"/>
                  <a:cs typeface="Roboto"/>
                  <a:sym typeface="Roboto"/>
                </a:rPr>
                <a:t>GitHub UI</a:t>
              </a:r>
              <a:endParaRPr sz="500">
                <a:latin typeface="Roboto"/>
                <a:ea typeface="Roboto"/>
                <a:cs typeface="Roboto"/>
                <a:sym typeface="Roboto"/>
              </a:endParaRPr>
            </a:p>
          </p:txBody>
        </p:sp>
        <p:grpSp>
          <p:nvGrpSpPr>
            <p:cNvPr id="446" name="Google Shape;446;p60"/>
            <p:cNvGrpSpPr/>
            <p:nvPr/>
          </p:nvGrpSpPr>
          <p:grpSpPr>
            <a:xfrm>
              <a:off x="605073" y="1310584"/>
              <a:ext cx="4048119" cy="3937850"/>
              <a:chOff x="0" y="-1"/>
              <a:chExt cx="4048119" cy="3937850"/>
            </a:xfrm>
          </p:grpSpPr>
          <p:grpSp>
            <p:nvGrpSpPr>
              <p:cNvPr id="447" name="Google Shape;447;p60"/>
              <p:cNvGrpSpPr/>
              <p:nvPr/>
            </p:nvGrpSpPr>
            <p:grpSpPr>
              <a:xfrm>
                <a:off x="0" y="375875"/>
                <a:ext cx="4048119" cy="3561974"/>
                <a:chOff x="0" y="-81"/>
                <a:chExt cx="4048119" cy="3561974"/>
              </a:xfrm>
            </p:grpSpPr>
            <p:grpSp>
              <p:nvGrpSpPr>
                <p:cNvPr id="448" name="Google Shape;448;p60"/>
                <p:cNvGrpSpPr/>
                <p:nvPr/>
              </p:nvGrpSpPr>
              <p:grpSpPr>
                <a:xfrm>
                  <a:off x="1216712" y="-81"/>
                  <a:ext cx="1614762" cy="1236178"/>
                  <a:chOff x="0" y="-81"/>
                  <a:chExt cx="1614762" cy="1236178"/>
                </a:xfrm>
              </p:grpSpPr>
              <p:pic>
                <p:nvPicPr>
                  <p:cNvPr descr="Image" id="449" name="Google Shape;449;p60"/>
                  <p:cNvPicPr preferRelativeResize="0"/>
                  <p:nvPr/>
                </p:nvPicPr>
                <p:blipFill rotWithShape="1">
                  <a:blip r:embed="rId6">
                    <a:alphaModFix/>
                  </a:blip>
                  <a:srcRect b="0" l="0" r="0" t="27188"/>
                  <a:stretch/>
                </p:blipFill>
                <p:spPr>
                  <a:xfrm>
                    <a:off x="0" y="60358"/>
                    <a:ext cx="1614762" cy="1175739"/>
                  </a:xfrm>
                  <a:custGeom>
                    <a:rect b="b" l="l" r="r" t="t"/>
                    <a:pathLst>
                      <a:path extrusionOk="0" h="21593" w="21600">
                        <a:moveTo>
                          <a:pt x="8053" y="3"/>
                        </a:moveTo>
                        <a:cubicBezTo>
                          <a:pt x="7996" y="-7"/>
                          <a:pt x="7939" y="8"/>
                          <a:pt x="7888" y="54"/>
                        </a:cubicBezTo>
                        <a:cubicBezTo>
                          <a:pt x="7704" y="220"/>
                          <a:pt x="7800" y="880"/>
                          <a:pt x="8032" y="1053"/>
                        </a:cubicBezTo>
                        <a:cubicBezTo>
                          <a:pt x="8285" y="1242"/>
                          <a:pt x="8465" y="1052"/>
                          <a:pt x="8424" y="638"/>
                        </a:cubicBezTo>
                        <a:cubicBezTo>
                          <a:pt x="8391" y="298"/>
                          <a:pt x="8223" y="35"/>
                          <a:pt x="8053" y="3"/>
                        </a:cubicBezTo>
                        <a:close/>
                        <a:moveTo>
                          <a:pt x="9752" y="754"/>
                        </a:moveTo>
                        <a:cubicBezTo>
                          <a:pt x="9603" y="755"/>
                          <a:pt x="9504" y="791"/>
                          <a:pt x="9412" y="863"/>
                        </a:cubicBezTo>
                        <a:cubicBezTo>
                          <a:pt x="9215" y="1017"/>
                          <a:pt x="9129" y="1194"/>
                          <a:pt x="9077" y="1541"/>
                        </a:cubicBezTo>
                        <a:cubicBezTo>
                          <a:pt x="9016" y="1954"/>
                          <a:pt x="9084" y="2270"/>
                          <a:pt x="9300" y="2555"/>
                        </a:cubicBezTo>
                        <a:cubicBezTo>
                          <a:pt x="9501" y="2818"/>
                          <a:pt x="9750" y="2944"/>
                          <a:pt x="10309" y="3079"/>
                        </a:cubicBezTo>
                        <a:cubicBezTo>
                          <a:pt x="10535" y="3134"/>
                          <a:pt x="10919" y="3186"/>
                          <a:pt x="11164" y="3189"/>
                        </a:cubicBezTo>
                        <a:cubicBezTo>
                          <a:pt x="11550" y="3193"/>
                          <a:pt x="11634" y="3173"/>
                          <a:pt x="11790" y="3065"/>
                        </a:cubicBezTo>
                        <a:cubicBezTo>
                          <a:pt x="12156" y="2811"/>
                          <a:pt x="12311" y="2009"/>
                          <a:pt x="12093" y="1498"/>
                        </a:cubicBezTo>
                        <a:cubicBezTo>
                          <a:pt x="11958" y="1181"/>
                          <a:pt x="11789" y="1080"/>
                          <a:pt x="11270" y="1017"/>
                        </a:cubicBezTo>
                        <a:cubicBezTo>
                          <a:pt x="11034" y="988"/>
                          <a:pt x="10636" y="915"/>
                          <a:pt x="10389" y="856"/>
                        </a:cubicBezTo>
                        <a:cubicBezTo>
                          <a:pt x="10098" y="787"/>
                          <a:pt x="9900" y="753"/>
                          <a:pt x="9752" y="754"/>
                        </a:cubicBezTo>
                        <a:close/>
                        <a:moveTo>
                          <a:pt x="14890" y="761"/>
                        </a:moveTo>
                        <a:cubicBezTo>
                          <a:pt x="14785" y="730"/>
                          <a:pt x="14634" y="802"/>
                          <a:pt x="14561" y="936"/>
                        </a:cubicBezTo>
                        <a:cubicBezTo>
                          <a:pt x="14449" y="1143"/>
                          <a:pt x="14442" y="1639"/>
                          <a:pt x="14550" y="1804"/>
                        </a:cubicBezTo>
                        <a:cubicBezTo>
                          <a:pt x="14714" y="2052"/>
                          <a:pt x="14991" y="1870"/>
                          <a:pt x="15044" y="1483"/>
                        </a:cubicBezTo>
                        <a:cubicBezTo>
                          <a:pt x="15075" y="1256"/>
                          <a:pt x="15042" y="937"/>
                          <a:pt x="14975" y="827"/>
                        </a:cubicBezTo>
                        <a:cubicBezTo>
                          <a:pt x="14955" y="794"/>
                          <a:pt x="14925" y="772"/>
                          <a:pt x="14890" y="761"/>
                        </a:cubicBezTo>
                        <a:close/>
                        <a:moveTo>
                          <a:pt x="6344" y="1060"/>
                        </a:moveTo>
                        <a:cubicBezTo>
                          <a:pt x="6325" y="1064"/>
                          <a:pt x="6304" y="1072"/>
                          <a:pt x="6285" y="1082"/>
                        </a:cubicBezTo>
                        <a:cubicBezTo>
                          <a:pt x="6078" y="1190"/>
                          <a:pt x="6115" y="1787"/>
                          <a:pt x="6344" y="2052"/>
                        </a:cubicBezTo>
                        <a:cubicBezTo>
                          <a:pt x="6493" y="2224"/>
                          <a:pt x="6682" y="2242"/>
                          <a:pt x="6742" y="2088"/>
                        </a:cubicBezTo>
                        <a:cubicBezTo>
                          <a:pt x="6890" y="1706"/>
                          <a:pt x="6656" y="1101"/>
                          <a:pt x="6397" y="1060"/>
                        </a:cubicBezTo>
                        <a:cubicBezTo>
                          <a:pt x="6378" y="1057"/>
                          <a:pt x="6362" y="1057"/>
                          <a:pt x="6344" y="1060"/>
                        </a:cubicBezTo>
                        <a:close/>
                        <a:moveTo>
                          <a:pt x="16568" y="1060"/>
                        </a:moveTo>
                        <a:cubicBezTo>
                          <a:pt x="16544" y="1064"/>
                          <a:pt x="16524" y="1069"/>
                          <a:pt x="16499" y="1082"/>
                        </a:cubicBezTo>
                        <a:cubicBezTo>
                          <a:pt x="16300" y="1186"/>
                          <a:pt x="16238" y="1538"/>
                          <a:pt x="16318" y="2103"/>
                        </a:cubicBezTo>
                        <a:cubicBezTo>
                          <a:pt x="16330" y="2189"/>
                          <a:pt x="16256" y="2234"/>
                          <a:pt x="15846" y="2394"/>
                        </a:cubicBezTo>
                        <a:cubicBezTo>
                          <a:pt x="15579" y="2498"/>
                          <a:pt x="15277" y="2615"/>
                          <a:pt x="15177" y="2657"/>
                        </a:cubicBezTo>
                        <a:cubicBezTo>
                          <a:pt x="15073" y="2699"/>
                          <a:pt x="15018" y="2704"/>
                          <a:pt x="14938" y="2678"/>
                        </a:cubicBezTo>
                        <a:cubicBezTo>
                          <a:pt x="14923" y="2726"/>
                          <a:pt x="14807" y="2785"/>
                          <a:pt x="14391" y="2941"/>
                        </a:cubicBezTo>
                        <a:cubicBezTo>
                          <a:pt x="14280" y="2982"/>
                          <a:pt x="14064" y="3063"/>
                          <a:pt x="13908" y="3123"/>
                        </a:cubicBezTo>
                        <a:cubicBezTo>
                          <a:pt x="13753" y="3183"/>
                          <a:pt x="13345" y="3337"/>
                          <a:pt x="13000" y="3466"/>
                        </a:cubicBezTo>
                        <a:cubicBezTo>
                          <a:pt x="12656" y="3594"/>
                          <a:pt x="12082" y="3816"/>
                          <a:pt x="11726" y="3954"/>
                        </a:cubicBezTo>
                        <a:cubicBezTo>
                          <a:pt x="11006" y="4234"/>
                          <a:pt x="10749" y="4266"/>
                          <a:pt x="10394" y="4129"/>
                        </a:cubicBezTo>
                        <a:cubicBezTo>
                          <a:pt x="10261" y="4077"/>
                          <a:pt x="9716" y="3872"/>
                          <a:pt x="9184" y="3670"/>
                        </a:cubicBezTo>
                        <a:cubicBezTo>
                          <a:pt x="7480" y="3023"/>
                          <a:pt x="6967" y="2816"/>
                          <a:pt x="6869" y="2744"/>
                        </a:cubicBezTo>
                        <a:lnTo>
                          <a:pt x="6800" y="2780"/>
                        </a:lnTo>
                        <a:lnTo>
                          <a:pt x="6381" y="2613"/>
                        </a:lnTo>
                        <a:cubicBezTo>
                          <a:pt x="6108" y="2504"/>
                          <a:pt x="6011" y="2455"/>
                          <a:pt x="5940" y="2365"/>
                        </a:cubicBezTo>
                        <a:cubicBezTo>
                          <a:pt x="5940" y="2376"/>
                          <a:pt x="5939" y="2384"/>
                          <a:pt x="5935" y="2387"/>
                        </a:cubicBezTo>
                        <a:cubicBezTo>
                          <a:pt x="5901" y="2416"/>
                          <a:pt x="5300" y="2207"/>
                          <a:pt x="5059" y="2081"/>
                        </a:cubicBezTo>
                        <a:cubicBezTo>
                          <a:pt x="4952" y="2024"/>
                          <a:pt x="4948" y="2011"/>
                          <a:pt x="5016" y="1942"/>
                        </a:cubicBezTo>
                        <a:cubicBezTo>
                          <a:pt x="5086" y="1872"/>
                          <a:pt x="5088" y="1858"/>
                          <a:pt x="4990" y="1592"/>
                        </a:cubicBezTo>
                        <a:cubicBezTo>
                          <a:pt x="4954" y="1495"/>
                          <a:pt x="4935" y="1425"/>
                          <a:pt x="4921" y="1345"/>
                        </a:cubicBezTo>
                        <a:cubicBezTo>
                          <a:pt x="4832" y="1444"/>
                          <a:pt x="4422" y="1585"/>
                          <a:pt x="4231" y="1585"/>
                        </a:cubicBezTo>
                        <a:cubicBezTo>
                          <a:pt x="4133" y="1585"/>
                          <a:pt x="3963" y="1622"/>
                          <a:pt x="3854" y="1665"/>
                        </a:cubicBezTo>
                        <a:cubicBezTo>
                          <a:pt x="3744" y="1709"/>
                          <a:pt x="3577" y="1770"/>
                          <a:pt x="3482" y="1804"/>
                        </a:cubicBezTo>
                        <a:lnTo>
                          <a:pt x="3312" y="1862"/>
                        </a:lnTo>
                        <a:lnTo>
                          <a:pt x="3312" y="2547"/>
                        </a:lnTo>
                        <a:cubicBezTo>
                          <a:pt x="3312" y="3089"/>
                          <a:pt x="3323" y="3250"/>
                          <a:pt x="3371" y="3305"/>
                        </a:cubicBezTo>
                        <a:cubicBezTo>
                          <a:pt x="3424" y="3366"/>
                          <a:pt x="3433" y="3718"/>
                          <a:pt x="3424" y="6039"/>
                        </a:cubicBezTo>
                        <a:lnTo>
                          <a:pt x="3413" y="8699"/>
                        </a:lnTo>
                        <a:lnTo>
                          <a:pt x="3312" y="8772"/>
                        </a:lnTo>
                        <a:cubicBezTo>
                          <a:pt x="3257" y="8809"/>
                          <a:pt x="3010" y="8943"/>
                          <a:pt x="2766" y="9071"/>
                        </a:cubicBezTo>
                        <a:cubicBezTo>
                          <a:pt x="1362" y="9807"/>
                          <a:pt x="437" y="10756"/>
                          <a:pt x="159" y="11738"/>
                        </a:cubicBezTo>
                        <a:cubicBezTo>
                          <a:pt x="113" y="11901"/>
                          <a:pt x="57" y="12072"/>
                          <a:pt x="37" y="12125"/>
                        </a:cubicBezTo>
                        <a:cubicBezTo>
                          <a:pt x="16" y="12180"/>
                          <a:pt x="0" y="14200"/>
                          <a:pt x="0" y="16906"/>
                        </a:cubicBezTo>
                        <a:lnTo>
                          <a:pt x="0" y="21593"/>
                        </a:lnTo>
                        <a:lnTo>
                          <a:pt x="10797" y="21593"/>
                        </a:lnTo>
                        <a:lnTo>
                          <a:pt x="21600" y="21593"/>
                        </a:lnTo>
                        <a:lnTo>
                          <a:pt x="21600" y="16906"/>
                        </a:lnTo>
                        <a:cubicBezTo>
                          <a:pt x="21600" y="14200"/>
                          <a:pt x="21584" y="12180"/>
                          <a:pt x="21563" y="12125"/>
                        </a:cubicBezTo>
                        <a:cubicBezTo>
                          <a:pt x="21543" y="12072"/>
                          <a:pt x="21487" y="11901"/>
                          <a:pt x="21441" y="11738"/>
                        </a:cubicBezTo>
                        <a:cubicBezTo>
                          <a:pt x="21163" y="10757"/>
                          <a:pt x="20242" y="9813"/>
                          <a:pt x="18834" y="9071"/>
                        </a:cubicBezTo>
                        <a:cubicBezTo>
                          <a:pt x="18590" y="8942"/>
                          <a:pt x="18363" y="8817"/>
                          <a:pt x="18330" y="8794"/>
                        </a:cubicBezTo>
                        <a:cubicBezTo>
                          <a:pt x="18278" y="8757"/>
                          <a:pt x="18265" y="8381"/>
                          <a:pt x="18256" y="6024"/>
                        </a:cubicBezTo>
                        <a:cubicBezTo>
                          <a:pt x="18247" y="3636"/>
                          <a:pt x="18255" y="3297"/>
                          <a:pt x="18309" y="3269"/>
                        </a:cubicBezTo>
                        <a:cubicBezTo>
                          <a:pt x="18359" y="3243"/>
                          <a:pt x="18367" y="3110"/>
                          <a:pt x="18367" y="2555"/>
                        </a:cubicBezTo>
                        <a:lnTo>
                          <a:pt x="18367" y="1869"/>
                        </a:lnTo>
                        <a:lnTo>
                          <a:pt x="18107" y="1775"/>
                        </a:lnTo>
                        <a:cubicBezTo>
                          <a:pt x="17962" y="1721"/>
                          <a:pt x="17826" y="1648"/>
                          <a:pt x="17810" y="1614"/>
                        </a:cubicBezTo>
                        <a:cubicBezTo>
                          <a:pt x="17774" y="1728"/>
                          <a:pt x="17717" y="1741"/>
                          <a:pt x="17619" y="1702"/>
                        </a:cubicBezTo>
                        <a:cubicBezTo>
                          <a:pt x="17552" y="1676"/>
                          <a:pt x="17456" y="1674"/>
                          <a:pt x="17401" y="1702"/>
                        </a:cubicBezTo>
                        <a:cubicBezTo>
                          <a:pt x="17342" y="1732"/>
                          <a:pt x="17301" y="1739"/>
                          <a:pt x="17268" y="1724"/>
                        </a:cubicBezTo>
                        <a:cubicBezTo>
                          <a:pt x="17257" y="1760"/>
                          <a:pt x="17229" y="1780"/>
                          <a:pt x="17183" y="1804"/>
                        </a:cubicBezTo>
                        <a:cubicBezTo>
                          <a:pt x="17126" y="1834"/>
                          <a:pt x="17033" y="1860"/>
                          <a:pt x="16971" y="1869"/>
                        </a:cubicBezTo>
                        <a:cubicBezTo>
                          <a:pt x="16862" y="1885"/>
                          <a:pt x="16859" y="1880"/>
                          <a:pt x="16854" y="1600"/>
                        </a:cubicBezTo>
                        <a:cubicBezTo>
                          <a:pt x="16848" y="1243"/>
                          <a:pt x="16731" y="1037"/>
                          <a:pt x="16568" y="1060"/>
                        </a:cubicBezTo>
                        <a:close/>
                        <a:moveTo>
                          <a:pt x="7448" y="1585"/>
                        </a:moveTo>
                        <a:cubicBezTo>
                          <a:pt x="7414" y="1585"/>
                          <a:pt x="7389" y="1606"/>
                          <a:pt x="7389" y="1636"/>
                        </a:cubicBezTo>
                        <a:cubicBezTo>
                          <a:pt x="7389" y="1667"/>
                          <a:pt x="7414" y="1694"/>
                          <a:pt x="7448" y="1694"/>
                        </a:cubicBezTo>
                        <a:cubicBezTo>
                          <a:pt x="7481" y="1694"/>
                          <a:pt x="7511" y="1667"/>
                          <a:pt x="7511" y="1636"/>
                        </a:cubicBezTo>
                        <a:cubicBezTo>
                          <a:pt x="7511" y="1606"/>
                          <a:pt x="7481" y="1585"/>
                          <a:pt x="7448" y="1585"/>
                        </a:cubicBezTo>
                        <a:close/>
                        <a:moveTo>
                          <a:pt x="15586" y="2030"/>
                        </a:moveTo>
                        <a:cubicBezTo>
                          <a:pt x="15563" y="2030"/>
                          <a:pt x="15543" y="2050"/>
                          <a:pt x="15543" y="2081"/>
                        </a:cubicBezTo>
                        <a:cubicBezTo>
                          <a:pt x="15543" y="2111"/>
                          <a:pt x="15563" y="2139"/>
                          <a:pt x="15586" y="2139"/>
                        </a:cubicBezTo>
                        <a:cubicBezTo>
                          <a:pt x="15608" y="2139"/>
                          <a:pt x="15623" y="2111"/>
                          <a:pt x="15623" y="2081"/>
                        </a:cubicBezTo>
                        <a:cubicBezTo>
                          <a:pt x="15623" y="2050"/>
                          <a:pt x="15608" y="2030"/>
                          <a:pt x="15586" y="2030"/>
                        </a:cubicBezTo>
                        <a:close/>
                      </a:path>
                    </a:pathLst>
                  </a:custGeom>
                  <a:noFill/>
                  <a:ln>
                    <a:noFill/>
                  </a:ln>
                </p:spPr>
              </p:pic>
              <p:grpSp>
                <p:nvGrpSpPr>
                  <p:cNvPr id="450" name="Google Shape;450;p60"/>
                  <p:cNvGrpSpPr/>
                  <p:nvPr/>
                </p:nvGrpSpPr>
                <p:grpSpPr>
                  <a:xfrm>
                    <a:off x="742879" y="2462"/>
                    <a:ext cx="139515" cy="129266"/>
                    <a:chOff x="0" y="0"/>
                    <a:chExt cx="139515" cy="129266"/>
                  </a:xfrm>
                </p:grpSpPr>
                <p:sp>
                  <p:nvSpPr>
                    <p:cNvPr id="451" name="Google Shape;451;p60"/>
                    <p:cNvSpPr/>
                    <p:nvPr/>
                  </p:nvSpPr>
                  <p:spPr>
                    <a:xfrm>
                      <a:off x="0" y="20510"/>
                      <a:ext cx="74304" cy="108756"/>
                    </a:xfrm>
                    <a:custGeom>
                      <a:rect b="b" l="l" r="r" t="t"/>
                      <a:pathLst>
                        <a:path extrusionOk="0" h="21600" w="21600">
                          <a:moveTo>
                            <a:pt x="0" y="0"/>
                          </a:moveTo>
                          <a:lnTo>
                            <a:pt x="171" y="17374"/>
                          </a:lnTo>
                          <a:lnTo>
                            <a:pt x="21594" y="21600"/>
                          </a:lnTo>
                          <a:lnTo>
                            <a:pt x="21600" y="4040"/>
                          </a:lnTo>
                          <a:lnTo>
                            <a:pt x="0" y="0"/>
                          </a:lnTo>
                          <a:close/>
                        </a:path>
                      </a:pathLst>
                    </a:custGeom>
                    <a:solidFill>
                      <a:srgbClr val="B8B8B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52" name="Google Shape;452;p60"/>
                    <p:cNvSpPr/>
                    <p:nvPr/>
                  </p:nvSpPr>
                  <p:spPr>
                    <a:xfrm>
                      <a:off x="73419" y="21200"/>
                      <a:ext cx="66096" cy="108000"/>
                    </a:xfrm>
                    <a:custGeom>
                      <a:rect b="b" l="l" r="r" t="t"/>
                      <a:pathLst>
                        <a:path extrusionOk="0" h="21600" w="21600">
                          <a:moveTo>
                            <a:pt x="0" y="4106"/>
                          </a:moveTo>
                          <a:lnTo>
                            <a:pt x="193" y="21600"/>
                          </a:lnTo>
                          <a:lnTo>
                            <a:pt x="21415" y="17662"/>
                          </a:lnTo>
                          <a:lnTo>
                            <a:pt x="21600" y="0"/>
                          </a:lnTo>
                          <a:lnTo>
                            <a:pt x="0" y="4106"/>
                          </a:lnTo>
                          <a:close/>
                        </a:path>
                      </a:pathLst>
                    </a:custGeom>
                    <a:solidFill>
                      <a:srgbClr val="A0A09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53" name="Google Shape;453;p60"/>
                    <p:cNvSpPr/>
                    <p:nvPr/>
                  </p:nvSpPr>
                  <p:spPr>
                    <a:xfrm>
                      <a:off x="314" y="0"/>
                      <a:ext cx="136944" cy="41526"/>
                    </a:xfrm>
                    <a:custGeom>
                      <a:rect b="b" l="l" r="r" t="t"/>
                      <a:pathLst>
                        <a:path extrusionOk="0" h="21600" w="21600">
                          <a:moveTo>
                            <a:pt x="10558" y="0"/>
                          </a:moveTo>
                          <a:lnTo>
                            <a:pt x="0" y="10654"/>
                          </a:lnTo>
                          <a:lnTo>
                            <a:pt x="11769" y="21600"/>
                          </a:lnTo>
                          <a:lnTo>
                            <a:pt x="21600" y="11211"/>
                          </a:lnTo>
                          <a:lnTo>
                            <a:pt x="10558" y="0"/>
                          </a:lnTo>
                          <a:close/>
                        </a:path>
                      </a:pathLst>
                    </a:custGeom>
                    <a:solidFill>
                      <a:srgbClr val="DFDFD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sp>
                <p:nvSpPr>
                  <p:cNvPr id="454" name="Google Shape;454;p60"/>
                  <p:cNvSpPr/>
                  <p:nvPr/>
                </p:nvSpPr>
                <p:spPr>
                  <a:xfrm>
                    <a:off x="821288" y="27895"/>
                    <a:ext cx="480438" cy="140508"/>
                  </a:xfrm>
                  <a:custGeom>
                    <a:rect b="b" l="l" r="r" t="t"/>
                    <a:pathLst>
                      <a:path extrusionOk="0" h="21600" w="21600">
                        <a:moveTo>
                          <a:pt x="2632" y="0"/>
                        </a:moveTo>
                        <a:lnTo>
                          <a:pt x="0" y="2759"/>
                        </a:lnTo>
                        <a:lnTo>
                          <a:pt x="19163" y="21600"/>
                        </a:lnTo>
                        <a:lnTo>
                          <a:pt x="21600" y="18814"/>
                        </a:lnTo>
                        <a:lnTo>
                          <a:pt x="263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55" name="Google Shape;455;p60"/>
                  <p:cNvSpPr/>
                  <p:nvPr/>
                </p:nvSpPr>
                <p:spPr>
                  <a:xfrm>
                    <a:off x="372997" y="44528"/>
                    <a:ext cx="875556" cy="244188"/>
                  </a:xfrm>
                  <a:custGeom>
                    <a:rect b="b" l="l" r="r" t="t"/>
                    <a:pathLst>
                      <a:path extrusionOk="0" h="21600" w="21600">
                        <a:moveTo>
                          <a:pt x="0" y="11112"/>
                        </a:moveTo>
                        <a:lnTo>
                          <a:pt x="10570" y="21600"/>
                        </a:lnTo>
                        <a:lnTo>
                          <a:pt x="10868" y="21332"/>
                        </a:lnTo>
                        <a:lnTo>
                          <a:pt x="11085" y="21587"/>
                        </a:lnTo>
                        <a:lnTo>
                          <a:pt x="21600" y="11086"/>
                        </a:lnTo>
                        <a:lnTo>
                          <a:pt x="10973" y="0"/>
                        </a:lnTo>
                        <a:lnTo>
                          <a:pt x="0" y="11112"/>
                        </a:lnTo>
                        <a:close/>
                      </a:path>
                    </a:pathLst>
                  </a:custGeom>
                  <a:solidFill>
                    <a:srgbClr val="525658"/>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56" name="Google Shape;456;p60"/>
                  <p:cNvSpPr/>
                  <p:nvPr/>
                </p:nvSpPr>
                <p:spPr>
                  <a:xfrm>
                    <a:off x="326965" y="27603"/>
                    <a:ext cx="488538" cy="141534"/>
                  </a:xfrm>
                  <a:custGeom>
                    <a:rect b="b" l="l" r="r" t="t"/>
                    <a:pathLst>
                      <a:path extrusionOk="0" h="21600" w="21600">
                        <a:moveTo>
                          <a:pt x="18687" y="0"/>
                        </a:moveTo>
                        <a:lnTo>
                          <a:pt x="0" y="18975"/>
                        </a:lnTo>
                        <a:lnTo>
                          <a:pt x="2270" y="21600"/>
                        </a:lnTo>
                        <a:lnTo>
                          <a:pt x="21600" y="2779"/>
                        </a:lnTo>
                        <a:lnTo>
                          <a:pt x="18687"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cxnSp>
                <p:nvCxnSpPr>
                  <p:cNvPr id="457" name="Google Shape;457;p60"/>
                  <p:cNvCxnSpPr/>
                  <p:nvPr/>
                </p:nvCxnSpPr>
                <p:spPr>
                  <a:xfrm flipH="1" rot="10800000">
                    <a:off x="324498" y="25763"/>
                    <a:ext cx="423600" cy="123000"/>
                  </a:xfrm>
                  <a:prstGeom prst="straightConnector1">
                    <a:avLst/>
                  </a:prstGeom>
                  <a:noFill/>
                  <a:ln cap="flat" cmpd="sng" w="9525">
                    <a:solidFill>
                      <a:srgbClr val="A0A09F"/>
                    </a:solidFill>
                    <a:prstDash val="solid"/>
                    <a:miter lim="400000"/>
                    <a:headEnd len="sm" w="sm" type="none"/>
                    <a:tailEnd len="sm" w="sm" type="none"/>
                  </a:ln>
                </p:spPr>
              </p:cxnSp>
              <p:cxnSp>
                <p:nvCxnSpPr>
                  <p:cNvPr id="458" name="Google Shape;458;p60"/>
                  <p:cNvCxnSpPr/>
                  <p:nvPr/>
                </p:nvCxnSpPr>
                <p:spPr>
                  <a:xfrm rot="10800000">
                    <a:off x="881477" y="26944"/>
                    <a:ext cx="426300" cy="123300"/>
                  </a:xfrm>
                  <a:prstGeom prst="straightConnector1">
                    <a:avLst/>
                  </a:prstGeom>
                  <a:noFill/>
                  <a:ln cap="flat" cmpd="sng" w="9525">
                    <a:solidFill>
                      <a:srgbClr val="A0A09F"/>
                    </a:solidFill>
                    <a:prstDash val="solid"/>
                    <a:miter lim="400000"/>
                    <a:headEnd len="sm" w="sm" type="none"/>
                    <a:tailEnd len="sm" w="sm" type="none"/>
                  </a:ln>
                </p:spPr>
              </p:cxnSp>
              <p:cxnSp>
                <p:nvCxnSpPr>
                  <p:cNvPr id="459" name="Google Shape;459;p60"/>
                  <p:cNvCxnSpPr/>
                  <p:nvPr/>
                </p:nvCxnSpPr>
                <p:spPr>
                  <a:xfrm flipH="1" rot="10800000">
                    <a:off x="744184" y="-81"/>
                    <a:ext cx="66900" cy="21600"/>
                  </a:xfrm>
                  <a:prstGeom prst="straightConnector1">
                    <a:avLst/>
                  </a:prstGeom>
                  <a:noFill/>
                  <a:ln cap="flat" cmpd="sng" w="9525">
                    <a:solidFill>
                      <a:srgbClr val="A0A09F"/>
                    </a:solidFill>
                    <a:prstDash val="solid"/>
                    <a:miter lim="400000"/>
                    <a:headEnd len="sm" w="sm" type="none"/>
                    <a:tailEnd len="sm" w="sm" type="none"/>
                  </a:ln>
                </p:spPr>
              </p:cxnSp>
              <p:cxnSp>
                <p:nvCxnSpPr>
                  <p:cNvPr id="460" name="Google Shape;460;p60"/>
                  <p:cNvCxnSpPr/>
                  <p:nvPr/>
                </p:nvCxnSpPr>
                <p:spPr>
                  <a:xfrm rot="10800000">
                    <a:off x="809656" y="824"/>
                    <a:ext cx="72300" cy="24000"/>
                  </a:xfrm>
                  <a:prstGeom prst="straightConnector1">
                    <a:avLst/>
                  </a:prstGeom>
                  <a:noFill/>
                  <a:ln cap="flat" cmpd="sng" w="9525">
                    <a:solidFill>
                      <a:srgbClr val="A0A09F"/>
                    </a:solidFill>
                    <a:prstDash val="solid"/>
                    <a:miter lim="400000"/>
                    <a:headEnd len="sm" w="sm" type="none"/>
                    <a:tailEnd len="sm" w="sm" type="none"/>
                  </a:ln>
                </p:spPr>
              </p:cxnSp>
            </p:grpSp>
            <p:grpSp>
              <p:nvGrpSpPr>
                <p:cNvPr id="461" name="Google Shape;461;p60"/>
                <p:cNvGrpSpPr/>
                <p:nvPr/>
              </p:nvGrpSpPr>
              <p:grpSpPr>
                <a:xfrm>
                  <a:off x="0" y="1681078"/>
                  <a:ext cx="1048950" cy="803056"/>
                  <a:chOff x="0" y="-120"/>
                  <a:chExt cx="1048950" cy="803056"/>
                </a:xfrm>
              </p:grpSpPr>
              <p:pic>
                <p:nvPicPr>
                  <p:cNvPr descr="Image" id="462" name="Google Shape;462;p60"/>
                  <p:cNvPicPr preferRelativeResize="0"/>
                  <p:nvPr/>
                </p:nvPicPr>
                <p:blipFill rotWithShape="1">
                  <a:blip r:embed="rId6">
                    <a:alphaModFix/>
                  </a:blip>
                  <a:srcRect b="7" l="0" r="10" t="27191"/>
                  <a:stretch/>
                </p:blipFill>
                <p:spPr>
                  <a:xfrm>
                    <a:off x="0" y="39227"/>
                    <a:ext cx="1048950" cy="763709"/>
                  </a:xfrm>
                  <a:custGeom>
                    <a:rect b="b" l="l" r="r" t="t"/>
                    <a:pathLst>
                      <a:path extrusionOk="0" h="21592" w="21600">
                        <a:moveTo>
                          <a:pt x="8050" y="2"/>
                        </a:moveTo>
                        <a:cubicBezTo>
                          <a:pt x="7993" y="-8"/>
                          <a:pt x="7938" y="12"/>
                          <a:pt x="7886" y="59"/>
                        </a:cubicBezTo>
                        <a:cubicBezTo>
                          <a:pt x="7702" y="224"/>
                          <a:pt x="7801" y="884"/>
                          <a:pt x="8034" y="1057"/>
                        </a:cubicBezTo>
                        <a:cubicBezTo>
                          <a:pt x="8287" y="1247"/>
                          <a:pt x="8466" y="1056"/>
                          <a:pt x="8426" y="642"/>
                        </a:cubicBezTo>
                        <a:cubicBezTo>
                          <a:pt x="8393" y="303"/>
                          <a:pt x="8220" y="34"/>
                          <a:pt x="8050" y="2"/>
                        </a:cubicBezTo>
                        <a:close/>
                        <a:moveTo>
                          <a:pt x="9750" y="754"/>
                        </a:moveTo>
                        <a:cubicBezTo>
                          <a:pt x="9601" y="755"/>
                          <a:pt x="9507" y="794"/>
                          <a:pt x="9415" y="866"/>
                        </a:cubicBezTo>
                        <a:cubicBezTo>
                          <a:pt x="9218" y="1020"/>
                          <a:pt x="9132" y="1192"/>
                          <a:pt x="9080" y="1540"/>
                        </a:cubicBezTo>
                        <a:cubicBezTo>
                          <a:pt x="9018" y="1953"/>
                          <a:pt x="9084" y="2265"/>
                          <a:pt x="9300" y="2550"/>
                        </a:cubicBezTo>
                        <a:cubicBezTo>
                          <a:pt x="9501" y="2814"/>
                          <a:pt x="9747" y="2942"/>
                          <a:pt x="10306" y="3077"/>
                        </a:cubicBezTo>
                        <a:cubicBezTo>
                          <a:pt x="10532" y="3132"/>
                          <a:pt x="10919" y="3187"/>
                          <a:pt x="11164" y="3189"/>
                        </a:cubicBezTo>
                        <a:cubicBezTo>
                          <a:pt x="11550" y="3193"/>
                          <a:pt x="11637" y="3174"/>
                          <a:pt x="11793" y="3066"/>
                        </a:cubicBezTo>
                        <a:cubicBezTo>
                          <a:pt x="12159" y="2812"/>
                          <a:pt x="12314" y="2007"/>
                          <a:pt x="12095" y="1495"/>
                        </a:cubicBezTo>
                        <a:cubicBezTo>
                          <a:pt x="11960" y="1179"/>
                          <a:pt x="11789" y="1087"/>
                          <a:pt x="11270" y="1024"/>
                        </a:cubicBezTo>
                        <a:cubicBezTo>
                          <a:pt x="11034" y="995"/>
                          <a:pt x="10635" y="914"/>
                          <a:pt x="10387" y="855"/>
                        </a:cubicBezTo>
                        <a:cubicBezTo>
                          <a:pt x="10096" y="786"/>
                          <a:pt x="9898" y="753"/>
                          <a:pt x="9750" y="754"/>
                        </a:cubicBezTo>
                        <a:close/>
                        <a:moveTo>
                          <a:pt x="14890" y="765"/>
                        </a:moveTo>
                        <a:cubicBezTo>
                          <a:pt x="14785" y="734"/>
                          <a:pt x="14636" y="799"/>
                          <a:pt x="14563" y="934"/>
                        </a:cubicBezTo>
                        <a:cubicBezTo>
                          <a:pt x="14451" y="1141"/>
                          <a:pt x="14447" y="1633"/>
                          <a:pt x="14555" y="1798"/>
                        </a:cubicBezTo>
                        <a:cubicBezTo>
                          <a:pt x="14719" y="2046"/>
                          <a:pt x="14993" y="1870"/>
                          <a:pt x="15046" y="1484"/>
                        </a:cubicBezTo>
                        <a:cubicBezTo>
                          <a:pt x="15077" y="1256"/>
                          <a:pt x="15039" y="932"/>
                          <a:pt x="14972" y="822"/>
                        </a:cubicBezTo>
                        <a:cubicBezTo>
                          <a:pt x="14952" y="788"/>
                          <a:pt x="14925" y="776"/>
                          <a:pt x="14890" y="765"/>
                        </a:cubicBezTo>
                        <a:close/>
                        <a:moveTo>
                          <a:pt x="6342" y="1057"/>
                        </a:moveTo>
                        <a:cubicBezTo>
                          <a:pt x="6323" y="1060"/>
                          <a:pt x="6303" y="1070"/>
                          <a:pt x="6285" y="1080"/>
                        </a:cubicBezTo>
                        <a:cubicBezTo>
                          <a:pt x="6078" y="1188"/>
                          <a:pt x="6113" y="1781"/>
                          <a:pt x="6342" y="2045"/>
                        </a:cubicBezTo>
                        <a:cubicBezTo>
                          <a:pt x="6491" y="2217"/>
                          <a:pt x="6682" y="2243"/>
                          <a:pt x="6742" y="2090"/>
                        </a:cubicBezTo>
                        <a:cubicBezTo>
                          <a:pt x="6891" y="1708"/>
                          <a:pt x="6659" y="1098"/>
                          <a:pt x="6399" y="1057"/>
                        </a:cubicBezTo>
                        <a:cubicBezTo>
                          <a:pt x="6381" y="1054"/>
                          <a:pt x="6360" y="1054"/>
                          <a:pt x="6342" y="1057"/>
                        </a:cubicBezTo>
                        <a:close/>
                        <a:moveTo>
                          <a:pt x="16574" y="1057"/>
                        </a:moveTo>
                        <a:cubicBezTo>
                          <a:pt x="16551" y="1061"/>
                          <a:pt x="16525" y="1067"/>
                          <a:pt x="16500" y="1080"/>
                        </a:cubicBezTo>
                        <a:cubicBezTo>
                          <a:pt x="16302" y="1183"/>
                          <a:pt x="16241" y="1536"/>
                          <a:pt x="16321" y="2101"/>
                        </a:cubicBezTo>
                        <a:cubicBezTo>
                          <a:pt x="16333" y="2187"/>
                          <a:pt x="16257" y="2232"/>
                          <a:pt x="15847" y="2393"/>
                        </a:cubicBezTo>
                        <a:cubicBezTo>
                          <a:pt x="15580" y="2496"/>
                          <a:pt x="15277" y="2609"/>
                          <a:pt x="15176" y="2651"/>
                        </a:cubicBezTo>
                        <a:cubicBezTo>
                          <a:pt x="15073" y="2693"/>
                          <a:pt x="15019" y="2710"/>
                          <a:pt x="14939" y="2684"/>
                        </a:cubicBezTo>
                        <a:cubicBezTo>
                          <a:pt x="14924" y="2732"/>
                          <a:pt x="14808" y="2787"/>
                          <a:pt x="14392" y="2942"/>
                        </a:cubicBezTo>
                        <a:cubicBezTo>
                          <a:pt x="14281" y="2984"/>
                          <a:pt x="14065" y="3062"/>
                          <a:pt x="13910" y="3122"/>
                        </a:cubicBezTo>
                        <a:cubicBezTo>
                          <a:pt x="13754" y="3182"/>
                          <a:pt x="13347" y="3341"/>
                          <a:pt x="13002" y="3470"/>
                        </a:cubicBezTo>
                        <a:cubicBezTo>
                          <a:pt x="12658" y="3598"/>
                          <a:pt x="12083" y="3814"/>
                          <a:pt x="11728" y="3952"/>
                        </a:cubicBezTo>
                        <a:cubicBezTo>
                          <a:pt x="11007" y="4232"/>
                          <a:pt x="10750" y="4269"/>
                          <a:pt x="10395" y="4132"/>
                        </a:cubicBezTo>
                        <a:cubicBezTo>
                          <a:pt x="10262" y="4080"/>
                          <a:pt x="9719" y="3874"/>
                          <a:pt x="9186" y="3672"/>
                        </a:cubicBezTo>
                        <a:cubicBezTo>
                          <a:pt x="7482" y="3025"/>
                          <a:pt x="6971" y="2812"/>
                          <a:pt x="6873" y="2740"/>
                        </a:cubicBezTo>
                        <a:lnTo>
                          <a:pt x="6800" y="2774"/>
                        </a:lnTo>
                        <a:lnTo>
                          <a:pt x="6383" y="2606"/>
                        </a:lnTo>
                        <a:cubicBezTo>
                          <a:pt x="6110" y="2497"/>
                          <a:pt x="6013" y="2449"/>
                          <a:pt x="5941" y="2359"/>
                        </a:cubicBezTo>
                        <a:cubicBezTo>
                          <a:pt x="5941" y="2369"/>
                          <a:pt x="5937" y="2378"/>
                          <a:pt x="5933" y="2381"/>
                        </a:cubicBezTo>
                        <a:cubicBezTo>
                          <a:pt x="5899" y="2410"/>
                          <a:pt x="5300" y="2205"/>
                          <a:pt x="5059" y="2078"/>
                        </a:cubicBezTo>
                        <a:cubicBezTo>
                          <a:pt x="4951" y="2022"/>
                          <a:pt x="4950" y="2013"/>
                          <a:pt x="5018" y="1944"/>
                        </a:cubicBezTo>
                        <a:cubicBezTo>
                          <a:pt x="5088" y="1873"/>
                          <a:pt x="5091" y="1861"/>
                          <a:pt x="4993" y="1596"/>
                        </a:cubicBezTo>
                        <a:cubicBezTo>
                          <a:pt x="4958" y="1499"/>
                          <a:pt x="4934" y="1418"/>
                          <a:pt x="4920" y="1338"/>
                        </a:cubicBezTo>
                        <a:cubicBezTo>
                          <a:pt x="4831" y="1437"/>
                          <a:pt x="4425" y="1585"/>
                          <a:pt x="4233" y="1585"/>
                        </a:cubicBezTo>
                        <a:cubicBezTo>
                          <a:pt x="4135" y="1585"/>
                          <a:pt x="3959" y="1620"/>
                          <a:pt x="3849" y="1663"/>
                        </a:cubicBezTo>
                        <a:cubicBezTo>
                          <a:pt x="3740" y="1707"/>
                          <a:pt x="3576" y="1764"/>
                          <a:pt x="3481" y="1798"/>
                        </a:cubicBezTo>
                        <a:lnTo>
                          <a:pt x="3310" y="1865"/>
                        </a:lnTo>
                        <a:lnTo>
                          <a:pt x="3310" y="2550"/>
                        </a:lnTo>
                        <a:cubicBezTo>
                          <a:pt x="3310" y="3092"/>
                          <a:pt x="3327" y="3246"/>
                          <a:pt x="3375" y="3301"/>
                        </a:cubicBezTo>
                        <a:cubicBezTo>
                          <a:pt x="3428" y="3362"/>
                          <a:pt x="3433" y="3718"/>
                          <a:pt x="3424" y="6039"/>
                        </a:cubicBezTo>
                        <a:lnTo>
                          <a:pt x="3416" y="8699"/>
                        </a:lnTo>
                        <a:lnTo>
                          <a:pt x="3310" y="8766"/>
                        </a:lnTo>
                        <a:cubicBezTo>
                          <a:pt x="3254" y="8803"/>
                          <a:pt x="3007" y="8941"/>
                          <a:pt x="2762" y="9069"/>
                        </a:cubicBezTo>
                        <a:cubicBezTo>
                          <a:pt x="1359" y="9806"/>
                          <a:pt x="433" y="10757"/>
                          <a:pt x="155" y="11740"/>
                        </a:cubicBezTo>
                        <a:cubicBezTo>
                          <a:pt x="109" y="11903"/>
                          <a:pt x="61" y="12080"/>
                          <a:pt x="41" y="12133"/>
                        </a:cubicBezTo>
                        <a:cubicBezTo>
                          <a:pt x="20" y="12188"/>
                          <a:pt x="0" y="14206"/>
                          <a:pt x="0" y="16913"/>
                        </a:cubicBezTo>
                        <a:lnTo>
                          <a:pt x="0" y="21592"/>
                        </a:lnTo>
                        <a:lnTo>
                          <a:pt x="10804" y="21592"/>
                        </a:lnTo>
                        <a:lnTo>
                          <a:pt x="21600" y="21592"/>
                        </a:lnTo>
                        <a:lnTo>
                          <a:pt x="21600" y="16913"/>
                        </a:lnTo>
                        <a:cubicBezTo>
                          <a:pt x="21600" y="14206"/>
                          <a:pt x="21589" y="12188"/>
                          <a:pt x="21567" y="12133"/>
                        </a:cubicBezTo>
                        <a:cubicBezTo>
                          <a:pt x="21547" y="12080"/>
                          <a:pt x="21491" y="11903"/>
                          <a:pt x="21445" y="11740"/>
                        </a:cubicBezTo>
                        <a:cubicBezTo>
                          <a:pt x="21167" y="10758"/>
                          <a:pt x="20246" y="9811"/>
                          <a:pt x="18838" y="9069"/>
                        </a:cubicBezTo>
                        <a:cubicBezTo>
                          <a:pt x="18593" y="8940"/>
                          <a:pt x="18364" y="8812"/>
                          <a:pt x="18331" y="8789"/>
                        </a:cubicBezTo>
                        <a:cubicBezTo>
                          <a:pt x="18279" y="8752"/>
                          <a:pt x="18266" y="8385"/>
                          <a:pt x="18257" y="6028"/>
                        </a:cubicBezTo>
                        <a:cubicBezTo>
                          <a:pt x="18248" y="3640"/>
                          <a:pt x="18261" y="3296"/>
                          <a:pt x="18315" y="3268"/>
                        </a:cubicBezTo>
                        <a:cubicBezTo>
                          <a:pt x="18364" y="3242"/>
                          <a:pt x="18372" y="3106"/>
                          <a:pt x="18372" y="2550"/>
                        </a:cubicBezTo>
                        <a:lnTo>
                          <a:pt x="18372" y="1876"/>
                        </a:lnTo>
                        <a:lnTo>
                          <a:pt x="18110" y="1775"/>
                        </a:lnTo>
                        <a:cubicBezTo>
                          <a:pt x="17965" y="1721"/>
                          <a:pt x="17832" y="1652"/>
                          <a:pt x="17816" y="1618"/>
                        </a:cubicBezTo>
                        <a:cubicBezTo>
                          <a:pt x="17816" y="1618"/>
                          <a:pt x="17816" y="1607"/>
                          <a:pt x="17816" y="1607"/>
                        </a:cubicBezTo>
                        <a:cubicBezTo>
                          <a:pt x="17780" y="1721"/>
                          <a:pt x="17719" y="1736"/>
                          <a:pt x="17620" y="1697"/>
                        </a:cubicBezTo>
                        <a:cubicBezTo>
                          <a:pt x="17554" y="1671"/>
                          <a:pt x="17462" y="1680"/>
                          <a:pt x="17407" y="1708"/>
                        </a:cubicBezTo>
                        <a:cubicBezTo>
                          <a:pt x="17348" y="1738"/>
                          <a:pt x="17301" y="1735"/>
                          <a:pt x="17269" y="1719"/>
                        </a:cubicBezTo>
                        <a:cubicBezTo>
                          <a:pt x="17257" y="1755"/>
                          <a:pt x="17232" y="1774"/>
                          <a:pt x="17187" y="1798"/>
                        </a:cubicBezTo>
                        <a:cubicBezTo>
                          <a:pt x="17130" y="1828"/>
                          <a:pt x="17036" y="1856"/>
                          <a:pt x="16974" y="1865"/>
                        </a:cubicBezTo>
                        <a:cubicBezTo>
                          <a:pt x="16865" y="1881"/>
                          <a:pt x="16857" y="1877"/>
                          <a:pt x="16852" y="1596"/>
                        </a:cubicBezTo>
                        <a:cubicBezTo>
                          <a:pt x="16845" y="1240"/>
                          <a:pt x="16737" y="1034"/>
                          <a:pt x="16574" y="1057"/>
                        </a:cubicBezTo>
                        <a:close/>
                        <a:moveTo>
                          <a:pt x="7453" y="1585"/>
                        </a:moveTo>
                        <a:cubicBezTo>
                          <a:pt x="7420" y="1585"/>
                          <a:pt x="7388" y="1610"/>
                          <a:pt x="7388" y="1641"/>
                        </a:cubicBezTo>
                        <a:cubicBezTo>
                          <a:pt x="7388" y="1671"/>
                          <a:pt x="7420" y="1697"/>
                          <a:pt x="7453" y="1697"/>
                        </a:cubicBezTo>
                        <a:cubicBezTo>
                          <a:pt x="7487" y="1697"/>
                          <a:pt x="7511" y="1671"/>
                          <a:pt x="7511" y="1641"/>
                        </a:cubicBezTo>
                        <a:cubicBezTo>
                          <a:pt x="7511" y="1610"/>
                          <a:pt x="7487" y="1585"/>
                          <a:pt x="7453" y="1585"/>
                        </a:cubicBezTo>
                        <a:close/>
                        <a:moveTo>
                          <a:pt x="15585" y="2022"/>
                        </a:moveTo>
                        <a:cubicBezTo>
                          <a:pt x="15563" y="2022"/>
                          <a:pt x="15544" y="2048"/>
                          <a:pt x="15544" y="2078"/>
                        </a:cubicBezTo>
                        <a:cubicBezTo>
                          <a:pt x="15544" y="2109"/>
                          <a:pt x="15563" y="2134"/>
                          <a:pt x="15585" y="2134"/>
                        </a:cubicBezTo>
                        <a:cubicBezTo>
                          <a:pt x="15607" y="2134"/>
                          <a:pt x="15626" y="2109"/>
                          <a:pt x="15626" y="2078"/>
                        </a:cubicBezTo>
                        <a:cubicBezTo>
                          <a:pt x="15626" y="2048"/>
                          <a:pt x="15607" y="2022"/>
                          <a:pt x="15585" y="2022"/>
                        </a:cubicBezTo>
                        <a:close/>
                      </a:path>
                    </a:pathLst>
                  </a:custGeom>
                  <a:noFill/>
                  <a:ln>
                    <a:noFill/>
                  </a:ln>
                </p:spPr>
              </p:pic>
              <p:grpSp>
                <p:nvGrpSpPr>
                  <p:cNvPr id="463" name="Google Shape;463;p60"/>
                  <p:cNvGrpSpPr/>
                  <p:nvPr/>
                </p:nvGrpSpPr>
                <p:grpSpPr>
                  <a:xfrm>
                    <a:off x="482604" y="1599"/>
                    <a:ext cx="90626" cy="83956"/>
                    <a:chOff x="0" y="0"/>
                    <a:chExt cx="90626" cy="83956"/>
                  </a:xfrm>
                </p:grpSpPr>
                <p:sp>
                  <p:nvSpPr>
                    <p:cNvPr id="464" name="Google Shape;464;p60"/>
                    <p:cNvSpPr/>
                    <p:nvPr/>
                  </p:nvSpPr>
                  <p:spPr>
                    <a:xfrm>
                      <a:off x="0" y="13324"/>
                      <a:ext cx="48276" cy="70632"/>
                    </a:xfrm>
                    <a:custGeom>
                      <a:rect b="b" l="l" r="r" t="t"/>
                      <a:pathLst>
                        <a:path extrusionOk="0" h="21600" w="21600">
                          <a:moveTo>
                            <a:pt x="0" y="0"/>
                          </a:moveTo>
                          <a:lnTo>
                            <a:pt x="171" y="17374"/>
                          </a:lnTo>
                          <a:lnTo>
                            <a:pt x="21594" y="21600"/>
                          </a:lnTo>
                          <a:lnTo>
                            <a:pt x="21600" y="4040"/>
                          </a:lnTo>
                          <a:lnTo>
                            <a:pt x="0" y="0"/>
                          </a:lnTo>
                          <a:close/>
                        </a:path>
                      </a:pathLst>
                    </a:custGeom>
                    <a:solidFill>
                      <a:srgbClr val="B8B8B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65" name="Google Shape;465;p60"/>
                    <p:cNvSpPr/>
                    <p:nvPr/>
                  </p:nvSpPr>
                  <p:spPr>
                    <a:xfrm>
                      <a:off x="47696" y="13772"/>
                      <a:ext cx="42930" cy="70146"/>
                    </a:xfrm>
                    <a:custGeom>
                      <a:rect b="b" l="l" r="r" t="t"/>
                      <a:pathLst>
                        <a:path extrusionOk="0" h="21600" w="21600">
                          <a:moveTo>
                            <a:pt x="0" y="4106"/>
                          </a:moveTo>
                          <a:lnTo>
                            <a:pt x="193" y="21600"/>
                          </a:lnTo>
                          <a:lnTo>
                            <a:pt x="21415" y="17662"/>
                          </a:lnTo>
                          <a:lnTo>
                            <a:pt x="21600" y="0"/>
                          </a:lnTo>
                          <a:lnTo>
                            <a:pt x="0" y="4106"/>
                          </a:lnTo>
                          <a:close/>
                        </a:path>
                      </a:pathLst>
                    </a:custGeom>
                    <a:solidFill>
                      <a:srgbClr val="A0A09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66" name="Google Shape;466;p60"/>
                    <p:cNvSpPr/>
                    <p:nvPr/>
                  </p:nvSpPr>
                  <p:spPr>
                    <a:xfrm>
                      <a:off x="204" y="0"/>
                      <a:ext cx="88938" cy="27000"/>
                    </a:xfrm>
                    <a:custGeom>
                      <a:rect b="b" l="l" r="r" t="t"/>
                      <a:pathLst>
                        <a:path extrusionOk="0" h="21600" w="21600">
                          <a:moveTo>
                            <a:pt x="10558" y="0"/>
                          </a:moveTo>
                          <a:lnTo>
                            <a:pt x="0" y="10654"/>
                          </a:lnTo>
                          <a:lnTo>
                            <a:pt x="11769" y="21600"/>
                          </a:lnTo>
                          <a:lnTo>
                            <a:pt x="21600" y="11211"/>
                          </a:lnTo>
                          <a:lnTo>
                            <a:pt x="10558" y="0"/>
                          </a:lnTo>
                          <a:close/>
                        </a:path>
                      </a:pathLst>
                    </a:custGeom>
                    <a:solidFill>
                      <a:srgbClr val="DFDFD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sp>
                <p:nvSpPr>
                  <p:cNvPr id="467" name="Google Shape;467;p60"/>
                  <p:cNvSpPr/>
                  <p:nvPr/>
                </p:nvSpPr>
                <p:spPr>
                  <a:xfrm>
                    <a:off x="533542" y="18121"/>
                    <a:ext cx="312120" cy="91260"/>
                  </a:xfrm>
                  <a:custGeom>
                    <a:rect b="b" l="l" r="r" t="t"/>
                    <a:pathLst>
                      <a:path extrusionOk="0" h="21600" w="21600">
                        <a:moveTo>
                          <a:pt x="2632" y="0"/>
                        </a:moveTo>
                        <a:lnTo>
                          <a:pt x="0" y="2759"/>
                        </a:lnTo>
                        <a:lnTo>
                          <a:pt x="19163" y="21600"/>
                        </a:lnTo>
                        <a:lnTo>
                          <a:pt x="21600" y="18814"/>
                        </a:lnTo>
                        <a:lnTo>
                          <a:pt x="263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68" name="Google Shape;468;p60"/>
                  <p:cNvSpPr/>
                  <p:nvPr/>
                </p:nvSpPr>
                <p:spPr>
                  <a:xfrm>
                    <a:off x="242314" y="28927"/>
                    <a:ext cx="568782" cy="158598"/>
                  </a:xfrm>
                  <a:custGeom>
                    <a:rect b="b" l="l" r="r" t="t"/>
                    <a:pathLst>
                      <a:path extrusionOk="0" h="21600" w="21600">
                        <a:moveTo>
                          <a:pt x="0" y="11112"/>
                        </a:moveTo>
                        <a:lnTo>
                          <a:pt x="10570" y="21600"/>
                        </a:lnTo>
                        <a:lnTo>
                          <a:pt x="10868" y="21332"/>
                        </a:lnTo>
                        <a:lnTo>
                          <a:pt x="11085" y="21587"/>
                        </a:lnTo>
                        <a:lnTo>
                          <a:pt x="21600" y="11086"/>
                        </a:lnTo>
                        <a:lnTo>
                          <a:pt x="10973" y="0"/>
                        </a:lnTo>
                        <a:lnTo>
                          <a:pt x="0" y="11112"/>
                        </a:lnTo>
                        <a:close/>
                      </a:path>
                    </a:pathLst>
                  </a:custGeom>
                  <a:solidFill>
                    <a:srgbClr val="525658"/>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69" name="Google Shape;469;p60"/>
                  <p:cNvSpPr/>
                  <p:nvPr/>
                </p:nvSpPr>
                <p:spPr>
                  <a:xfrm>
                    <a:off x="212410" y="17932"/>
                    <a:ext cx="317412" cy="91962"/>
                  </a:xfrm>
                  <a:custGeom>
                    <a:rect b="b" l="l" r="r" t="t"/>
                    <a:pathLst>
                      <a:path extrusionOk="0" h="21600" w="21600">
                        <a:moveTo>
                          <a:pt x="18687" y="0"/>
                        </a:moveTo>
                        <a:lnTo>
                          <a:pt x="0" y="18975"/>
                        </a:lnTo>
                        <a:lnTo>
                          <a:pt x="2270" y="21600"/>
                        </a:lnTo>
                        <a:lnTo>
                          <a:pt x="21600" y="2779"/>
                        </a:lnTo>
                        <a:lnTo>
                          <a:pt x="18687"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cxnSp>
                <p:nvCxnSpPr>
                  <p:cNvPr id="470" name="Google Shape;470;p60"/>
                  <p:cNvCxnSpPr/>
                  <p:nvPr/>
                </p:nvCxnSpPr>
                <p:spPr>
                  <a:xfrm flipH="1" rot="10800000">
                    <a:off x="210807" y="16843"/>
                    <a:ext cx="275100" cy="79800"/>
                  </a:xfrm>
                  <a:prstGeom prst="straightConnector1">
                    <a:avLst/>
                  </a:prstGeom>
                  <a:noFill/>
                  <a:ln cap="flat" cmpd="sng" w="9525">
                    <a:solidFill>
                      <a:srgbClr val="A0A09F"/>
                    </a:solidFill>
                    <a:prstDash val="solid"/>
                    <a:miter lim="400000"/>
                    <a:headEnd len="sm" w="sm" type="none"/>
                    <a:tailEnd len="sm" w="sm" type="none"/>
                  </a:ln>
                </p:spPr>
              </p:cxnSp>
              <p:cxnSp>
                <p:nvCxnSpPr>
                  <p:cNvPr id="471" name="Google Shape;471;p60"/>
                  <p:cNvCxnSpPr/>
                  <p:nvPr/>
                </p:nvCxnSpPr>
                <p:spPr>
                  <a:xfrm rot="10800000">
                    <a:off x="572685" y="17505"/>
                    <a:ext cx="276900" cy="80100"/>
                  </a:xfrm>
                  <a:prstGeom prst="straightConnector1">
                    <a:avLst/>
                  </a:prstGeom>
                  <a:noFill/>
                  <a:ln cap="flat" cmpd="sng" w="9525">
                    <a:solidFill>
                      <a:srgbClr val="A0A09F"/>
                    </a:solidFill>
                    <a:prstDash val="solid"/>
                    <a:miter lim="400000"/>
                    <a:headEnd len="sm" w="sm" type="none"/>
                    <a:tailEnd len="sm" w="sm" type="none"/>
                  </a:ln>
                </p:spPr>
              </p:cxnSp>
              <p:cxnSp>
                <p:nvCxnSpPr>
                  <p:cNvPr id="472" name="Google Shape;472;p60"/>
                  <p:cNvCxnSpPr/>
                  <p:nvPr/>
                </p:nvCxnSpPr>
                <p:spPr>
                  <a:xfrm flipH="1" rot="10800000">
                    <a:off x="483452" y="-120"/>
                    <a:ext cx="43500" cy="14100"/>
                  </a:xfrm>
                  <a:prstGeom prst="straightConnector1">
                    <a:avLst/>
                  </a:prstGeom>
                  <a:noFill/>
                  <a:ln cap="flat" cmpd="sng" w="9525">
                    <a:solidFill>
                      <a:srgbClr val="A0A09F"/>
                    </a:solidFill>
                    <a:prstDash val="solid"/>
                    <a:miter lim="400000"/>
                    <a:headEnd len="sm" w="sm" type="none"/>
                    <a:tailEnd len="sm" w="sm" type="none"/>
                  </a:ln>
                </p:spPr>
              </p:cxnSp>
              <p:cxnSp>
                <p:nvCxnSpPr>
                  <p:cNvPr id="473" name="Google Shape;473;p60"/>
                  <p:cNvCxnSpPr/>
                  <p:nvPr/>
                </p:nvCxnSpPr>
                <p:spPr>
                  <a:xfrm rot="10800000">
                    <a:off x="526155" y="527"/>
                    <a:ext cx="46800" cy="15600"/>
                  </a:xfrm>
                  <a:prstGeom prst="straightConnector1">
                    <a:avLst/>
                  </a:prstGeom>
                  <a:noFill/>
                  <a:ln cap="flat" cmpd="sng" w="9525">
                    <a:solidFill>
                      <a:srgbClr val="A0A09F"/>
                    </a:solidFill>
                    <a:prstDash val="solid"/>
                    <a:miter lim="400000"/>
                    <a:headEnd len="sm" w="sm" type="none"/>
                    <a:tailEnd len="sm" w="sm" type="none"/>
                  </a:ln>
                </p:spPr>
              </p:cxnSp>
            </p:grpSp>
            <p:grpSp>
              <p:nvGrpSpPr>
                <p:cNvPr id="474" name="Google Shape;474;p60"/>
                <p:cNvGrpSpPr/>
                <p:nvPr/>
              </p:nvGrpSpPr>
              <p:grpSpPr>
                <a:xfrm>
                  <a:off x="1499585" y="2758837"/>
                  <a:ext cx="1048950" cy="803056"/>
                  <a:chOff x="0" y="-120"/>
                  <a:chExt cx="1048950" cy="803056"/>
                </a:xfrm>
              </p:grpSpPr>
              <p:pic>
                <p:nvPicPr>
                  <p:cNvPr descr="Image" id="475" name="Google Shape;475;p60"/>
                  <p:cNvPicPr preferRelativeResize="0"/>
                  <p:nvPr/>
                </p:nvPicPr>
                <p:blipFill rotWithShape="1">
                  <a:blip r:embed="rId6">
                    <a:alphaModFix/>
                  </a:blip>
                  <a:srcRect b="7" l="0" r="10" t="27191"/>
                  <a:stretch/>
                </p:blipFill>
                <p:spPr>
                  <a:xfrm>
                    <a:off x="0" y="39227"/>
                    <a:ext cx="1048950" cy="763709"/>
                  </a:xfrm>
                  <a:custGeom>
                    <a:rect b="b" l="l" r="r" t="t"/>
                    <a:pathLst>
                      <a:path extrusionOk="0" h="21592" w="21600">
                        <a:moveTo>
                          <a:pt x="8050" y="2"/>
                        </a:moveTo>
                        <a:cubicBezTo>
                          <a:pt x="7993" y="-8"/>
                          <a:pt x="7938" y="12"/>
                          <a:pt x="7886" y="59"/>
                        </a:cubicBezTo>
                        <a:cubicBezTo>
                          <a:pt x="7702" y="224"/>
                          <a:pt x="7801" y="884"/>
                          <a:pt x="8034" y="1057"/>
                        </a:cubicBezTo>
                        <a:cubicBezTo>
                          <a:pt x="8287" y="1247"/>
                          <a:pt x="8466" y="1056"/>
                          <a:pt x="8426" y="642"/>
                        </a:cubicBezTo>
                        <a:cubicBezTo>
                          <a:pt x="8393" y="303"/>
                          <a:pt x="8220" y="34"/>
                          <a:pt x="8050" y="2"/>
                        </a:cubicBezTo>
                        <a:close/>
                        <a:moveTo>
                          <a:pt x="9750" y="754"/>
                        </a:moveTo>
                        <a:cubicBezTo>
                          <a:pt x="9601" y="755"/>
                          <a:pt x="9507" y="794"/>
                          <a:pt x="9415" y="866"/>
                        </a:cubicBezTo>
                        <a:cubicBezTo>
                          <a:pt x="9218" y="1020"/>
                          <a:pt x="9132" y="1192"/>
                          <a:pt x="9080" y="1540"/>
                        </a:cubicBezTo>
                        <a:cubicBezTo>
                          <a:pt x="9018" y="1953"/>
                          <a:pt x="9084" y="2265"/>
                          <a:pt x="9300" y="2550"/>
                        </a:cubicBezTo>
                        <a:cubicBezTo>
                          <a:pt x="9501" y="2814"/>
                          <a:pt x="9747" y="2942"/>
                          <a:pt x="10306" y="3077"/>
                        </a:cubicBezTo>
                        <a:cubicBezTo>
                          <a:pt x="10532" y="3132"/>
                          <a:pt x="10919" y="3187"/>
                          <a:pt x="11164" y="3189"/>
                        </a:cubicBezTo>
                        <a:cubicBezTo>
                          <a:pt x="11550" y="3193"/>
                          <a:pt x="11637" y="3174"/>
                          <a:pt x="11793" y="3066"/>
                        </a:cubicBezTo>
                        <a:cubicBezTo>
                          <a:pt x="12159" y="2812"/>
                          <a:pt x="12314" y="2007"/>
                          <a:pt x="12095" y="1495"/>
                        </a:cubicBezTo>
                        <a:cubicBezTo>
                          <a:pt x="11960" y="1179"/>
                          <a:pt x="11789" y="1087"/>
                          <a:pt x="11270" y="1024"/>
                        </a:cubicBezTo>
                        <a:cubicBezTo>
                          <a:pt x="11034" y="995"/>
                          <a:pt x="10635" y="914"/>
                          <a:pt x="10387" y="855"/>
                        </a:cubicBezTo>
                        <a:cubicBezTo>
                          <a:pt x="10096" y="786"/>
                          <a:pt x="9898" y="753"/>
                          <a:pt x="9750" y="754"/>
                        </a:cubicBezTo>
                        <a:close/>
                        <a:moveTo>
                          <a:pt x="14890" y="765"/>
                        </a:moveTo>
                        <a:cubicBezTo>
                          <a:pt x="14785" y="734"/>
                          <a:pt x="14636" y="799"/>
                          <a:pt x="14563" y="934"/>
                        </a:cubicBezTo>
                        <a:cubicBezTo>
                          <a:pt x="14451" y="1141"/>
                          <a:pt x="14447" y="1633"/>
                          <a:pt x="14555" y="1798"/>
                        </a:cubicBezTo>
                        <a:cubicBezTo>
                          <a:pt x="14719" y="2046"/>
                          <a:pt x="14993" y="1870"/>
                          <a:pt x="15046" y="1484"/>
                        </a:cubicBezTo>
                        <a:cubicBezTo>
                          <a:pt x="15077" y="1256"/>
                          <a:pt x="15039" y="932"/>
                          <a:pt x="14972" y="822"/>
                        </a:cubicBezTo>
                        <a:cubicBezTo>
                          <a:pt x="14952" y="788"/>
                          <a:pt x="14925" y="776"/>
                          <a:pt x="14890" y="765"/>
                        </a:cubicBezTo>
                        <a:close/>
                        <a:moveTo>
                          <a:pt x="6342" y="1057"/>
                        </a:moveTo>
                        <a:cubicBezTo>
                          <a:pt x="6323" y="1060"/>
                          <a:pt x="6303" y="1070"/>
                          <a:pt x="6285" y="1080"/>
                        </a:cubicBezTo>
                        <a:cubicBezTo>
                          <a:pt x="6078" y="1188"/>
                          <a:pt x="6113" y="1781"/>
                          <a:pt x="6342" y="2045"/>
                        </a:cubicBezTo>
                        <a:cubicBezTo>
                          <a:pt x="6491" y="2217"/>
                          <a:pt x="6682" y="2243"/>
                          <a:pt x="6742" y="2090"/>
                        </a:cubicBezTo>
                        <a:cubicBezTo>
                          <a:pt x="6891" y="1708"/>
                          <a:pt x="6659" y="1098"/>
                          <a:pt x="6399" y="1057"/>
                        </a:cubicBezTo>
                        <a:cubicBezTo>
                          <a:pt x="6381" y="1054"/>
                          <a:pt x="6360" y="1054"/>
                          <a:pt x="6342" y="1057"/>
                        </a:cubicBezTo>
                        <a:close/>
                        <a:moveTo>
                          <a:pt x="16574" y="1057"/>
                        </a:moveTo>
                        <a:cubicBezTo>
                          <a:pt x="16551" y="1061"/>
                          <a:pt x="16525" y="1067"/>
                          <a:pt x="16500" y="1080"/>
                        </a:cubicBezTo>
                        <a:cubicBezTo>
                          <a:pt x="16302" y="1183"/>
                          <a:pt x="16241" y="1536"/>
                          <a:pt x="16321" y="2101"/>
                        </a:cubicBezTo>
                        <a:cubicBezTo>
                          <a:pt x="16333" y="2187"/>
                          <a:pt x="16257" y="2232"/>
                          <a:pt x="15847" y="2393"/>
                        </a:cubicBezTo>
                        <a:cubicBezTo>
                          <a:pt x="15580" y="2496"/>
                          <a:pt x="15277" y="2609"/>
                          <a:pt x="15176" y="2651"/>
                        </a:cubicBezTo>
                        <a:cubicBezTo>
                          <a:pt x="15073" y="2693"/>
                          <a:pt x="15019" y="2710"/>
                          <a:pt x="14939" y="2684"/>
                        </a:cubicBezTo>
                        <a:cubicBezTo>
                          <a:pt x="14924" y="2732"/>
                          <a:pt x="14808" y="2787"/>
                          <a:pt x="14392" y="2942"/>
                        </a:cubicBezTo>
                        <a:cubicBezTo>
                          <a:pt x="14281" y="2984"/>
                          <a:pt x="14065" y="3062"/>
                          <a:pt x="13910" y="3122"/>
                        </a:cubicBezTo>
                        <a:cubicBezTo>
                          <a:pt x="13754" y="3182"/>
                          <a:pt x="13347" y="3341"/>
                          <a:pt x="13002" y="3470"/>
                        </a:cubicBezTo>
                        <a:cubicBezTo>
                          <a:pt x="12658" y="3598"/>
                          <a:pt x="12083" y="3814"/>
                          <a:pt x="11728" y="3952"/>
                        </a:cubicBezTo>
                        <a:cubicBezTo>
                          <a:pt x="11007" y="4232"/>
                          <a:pt x="10750" y="4269"/>
                          <a:pt x="10395" y="4132"/>
                        </a:cubicBezTo>
                        <a:cubicBezTo>
                          <a:pt x="10262" y="4080"/>
                          <a:pt x="9719" y="3874"/>
                          <a:pt x="9186" y="3672"/>
                        </a:cubicBezTo>
                        <a:cubicBezTo>
                          <a:pt x="7482" y="3025"/>
                          <a:pt x="6971" y="2812"/>
                          <a:pt x="6873" y="2740"/>
                        </a:cubicBezTo>
                        <a:lnTo>
                          <a:pt x="6800" y="2774"/>
                        </a:lnTo>
                        <a:lnTo>
                          <a:pt x="6383" y="2606"/>
                        </a:lnTo>
                        <a:cubicBezTo>
                          <a:pt x="6110" y="2497"/>
                          <a:pt x="6013" y="2449"/>
                          <a:pt x="5941" y="2359"/>
                        </a:cubicBezTo>
                        <a:cubicBezTo>
                          <a:pt x="5941" y="2369"/>
                          <a:pt x="5937" y="2378"/>
                          <a:pt x="5933" y="2381"/>
                        </a:cubicBezTo>
                        <a:cubicBezTo>
                          <a:pt x="5899" y="2410"/>
                          <a:pt x="5300" y="2205"/>
                          <a:pt x="5059" y="2078"/>
                        </a:cubicBezTo>
                        <a:cubicBezTo>
                          <a:pt x="4951" y="2022"/>
                          <a:pt x="4950" y="2013"/>
                          <a:pt x="5018" y="1944"/>
                        </a:cubicBezTo>
                        <a:cubicBezTo>
                          <a:pt x="5088" y="1873"/>
                          <a:pt x="5091" y="1861"/>
                          <a:pt x="4993" y="1596"/>
                        </a:cubicBezTo>
                        <a:cubicBezTo>
                          <a:pt x="4958" y="1499"/>
                          <a:pt x="4934" y="1418"/>
                          <a:pt x="4920" y="1338"/>
                        </a:cubicBezTo>
                        <a:cubicBezTo>
                          <a:pt x="4831" y="1437"/>
                          <a:pt x="4425" y="1585"/>
                          <a:pt x="4233" y="1585"/>
                        </a:cubicBezTo>
                        <a:cubicBezTo>
                          <a:pt x="4135" y="1585"/>
                          <a:pt x="3959" y="1620"/>
                          <a:pt x="3849" y="1663"/>
                        </a:cubicBezTo>
                        <a:cubicBezTo>
                          <a:pt x="3740" y="1707"/>
                          <a:pt x="3576" y="1764"/>
                          <a:pt x="3481" y="1798"/>
                        </a:cubicBezTo>
                        <a:lnTo>
                          <a:pt x="3310" y="1865"/>
                        </a:lnTo>
                        <a:lnTo>
                          <a:pt x="3310" y="2550"/>
                        </a:lnTo>
                        <a:cubicBezTo>
                          <a:pt x="3310" y="3092"/>
                          <a:pt x="3327" y="3246"/>
                          <a:pt x="3375" y="3301"/>
                        </a:cubicBezTo>
                        <a:cubicBezTo>
                          <a:pt x="3428" y="3362"/>
                          <a:pt x="3433" y="3718"/>
                          <a:pt x="3424" y="6039"/>
                        </a:cubicBezTo>
                        <a:lnTo>
                          <a:pt x="3416" y="8699"/>
                        </a:lnTo>
                        <a:lnTo>
                          <a:pt x="3310" y="8766"/>
                        </a:lnTo>
                        <a:cubicBezTo>
                          <a:pt x="3254" y="8803"/>
                          <a:pt x="3007" y="8941"/>
                          <a:pt x="2762" y="9069"/>
                        </a:cubicBezTo>
                        <a:cubicBezTo>
                          <a:pt x="1359" y="9806"/>
                          <a:pt x="433" y="10757"/>
                          <a:pt x="155" y="11740"/>
                        </a:cubicBezTo>
                        <a:cubicBezTo>
                          <a:pt x="109" y="11903"/>
                          <a:pt x="61" y="12080"/>
                          <a:pt x="41" y="12133"/>
                        </a:cubicBezTo>
                        <a:cubicBezTo>
                          <a:pt x="20" y="12188"/>
                          <a:pt x="0" y="14206"/>
                          <a:pt x="0" y="16913"/>
                        </a:cubicBezTo>
                        <a:lnTo>
                          <a:pt x="0" y="21592"/>
                        </a:lnTo>
                        <a:lnTo>
                          <a:pt x="10804" y="21592"/>
                        </a:lnTo>
                        <a:lnTo>
                          <a:pt x="21600" y="21592"/>
                        </a:lnTo>
                        <a:lnTo>
                          <a:pt x="21600" y="16913"/>
                        </a:lnTo>
                        <a:cubicBezTo>
                          <a:pt x="21600" y="14206"/>
                          <a:pt x="21589" y="12188"/>
                          <a:pt x="21567" y="12133"/>
                        </a:cubicBezTo>
                        <a:cubicBezTo>
                          <a:pt x="21547" y="12080"/>
                          <a:pt x="21491" y="11903"/>
                          <a:pt x="21445" y="11740"/>
                        </a:cubicBezTo>
                        <a:cubicBezTo>
                          <a:pt x="21167" y="10758"/>
                          <a:pt x="20246" y="9811"/>
                          <a:pt x="18838" y="9069"/>
                        </a:cubicBezTo>
                        <a:cubicBezTo>
                          <a:pt x="18593" y="8940"/>
                          <a:pt x="18364" y="8812"/>
                          <a:pt x="18331" y="8789"/>
                        </a:cubicBezTo>
                        <a:cubicBezTo>
                          <a:pt x="18279" y="8752"/>
                          <a:pt x="18266" y="8385"/>
                          <a:pt x="18257" y="6028"/>
                        </a:cubicBezTo>
                        <a:cubicBezTo>
                          <a:pt x="18248" y="3640"/>
                          <a:pt x="18261" y="3296"/>
                          <a:pt x="18315" y="3268"/>
                        </a:cubicBezTo>
                        <a:cubicBezTo>
                          <a:pt x="18364" y="3242"/>
                          <a:pt x="18372" y="3106"/>
                          <a:pt x="18372" y="2550"/>
                        </a:cubicBezTo>
                        <a:lnTo>
                          <a:pt x="18372" y="1876"/>
                        </a:lnTo>
                        <a:lnTo>
                          <a:pt x="18110" y="1775"/>
                        </a:lnTo>
                        <a:cubicBezTo>
                          <a:pt x="17965" y="1721"/>
                          <a:pt x="17832" y="1652"/>
                          <a:pt x="17816" y="1618"/>
                        </a:cubicBezTo>
                        <a:cubicBezTo>
                          <a:pt x="17816" y="1618"/>
                          <a:pt x="17816" y="1607"/>
                          <a:pt x="17816" y="1607"/>
                        </a:cubicBezTo>
                        <a:cubicBezTo>
                          <a:pt x="17780" y="1721"/>
                          <a:pt x="17719" y="1736"/>
                          <a:pt x="17620" y="1697"/>
                        </a:cubicBezTo>
                        <a:cubicBezTo>
                          <a:pt x="17554" y="1671"/>
                          <a:pt x="17462" y="1680"/>
                          <a:pt x="17407" y="1708"/>
                        </a:cubicBezTo>
                        <a:cubicBezTo>
                          <a:pt x="17348" y="1738"/>
                          <a:pt x="17301" y="1735"/>
                          <a:pt x="17269" y="1719"/>
                        </a:cubicBezTo>
                        <a:cubicBezTo>
                          <a:pt x="17257" y="1755"/>
                          <a:pt x="17232" y="1774"/>
                          <a:pt x="17187" y="1798"/>
                        </a:cubicBezTo>
                        <a:cubicBezTo>
                          <a:pt x="17130" y="1828"/>
                          <a:pt x="17036" y="1856"/>
                          <a:pt x="16974" y="1865"/>
                        </a:cubicBezTo>
                        <a:cubicBezTo>
                          <a:pt x="16865" y="1881"/>
                          <a:pt x="16857" y="1877"/>
                          <a:pt x="16852" y="1596"/>
                        </a:cubicBezTo>
                        <a:cubicBezTo>
                          <a:pt x="16845" y="1240"/>
                          <a:pt x="16737" y="1034"/>
                          <a:pt x="16574" y="1057"/>
                        </a:cubicBezTo>
                        <a:close/>
                        <a:moveTo>
                          <a:pt x="7453" y="1585"/>
                        </a:moveTo>
                        <a:cubicBezTo>
                          <a:pt x="7420" y="1585"/>
                          <a:pt x="7388" y="1610"/>
                          <a:pt x="7388" y="1641"/>
                        </a:cubicBezTo>
                        <a:cubicBezTo>
                          <a:pt x="7388" y="1671"/>
                          <a:pt x="7420" y="1697"/>
                          <a:pt x="7453" y="1697"/>
                        </a:cubicBezTo>
                        <a:cubicBezTo>
                          <a:pt x="7487" y="1697"/>
                          <a:pt x="7511" y="1671"/>
                          <a:pt x="7511" y="1641"/>
                        </a:cubicBezTo>
                        <a:cubicBezTo>
                          <a:pt x="7511" y="1610"/>
                          <a:pt x="7487" y="1585"/>
                          <a:pt x="7453" y="1585"/>
                        </a:cubicBezTo>
                        <a:close/>
                        <a:moveTo>
                          <a:pt x="15585" y="2022"/>
                        </a:moveTo>
                        <a:cubicBezTo>
                          <a:pt x="15563" y="2022"/>
                          <a:pt x="15544" y="2048"/>
                          <a:pt x="15544" y="2078"/>
                        </a:cubicBezTo>
                        <a:cubicBezTo>
                          <a:pt x="15544" y="2109"/>
                          <a:pt x="15563" y="2134"/>
                          <a:pt x="15585" y="2134"/>
                        </a:cubicBezTo>
                        <a:cubicBezTo>
                          <a:pt x="15607" y="2134"/>
                          <a:pt x="15626" y="2109"/>
                          <a:pt x="15626" y="2078"/>
                        </a:cubicBezTo>
                        <a:cubicBezTo>
                          <a:pt x="15626" y="2048"/>
                          <a:pt x="15607" y="2022"/>
                          <a:pt x="15585" y="2022"/>
                        </a:cubicBezTo>
                        <a:close/>
                      </a:path>
                    </a:pathLst>
                  </a:custGeom>
                  <a:noFill/>
                  <a:ln>
                    <a:noFill/>
                  </a:ln>
                </p:spPr>
              </p:pic>
              <p:grpSp>
                <p:nvGrpSpPr>
                  <p:cNvPr id="476" name="Google Shape;476;p60"/>
                  <p:cNvGrpSpPr/>
                  <p:nvPr/>
                </p:nvGrpSpPr>
                <p:grpSpPr>
                  <a:xfrm>
                    <a:off x="482604" y="1599"/>
                    <a:ext cx="90626" cy="83956"/>
                    <a:chOff x="0" y="0"/>
                    <a:chExt cx="90626" cy="83956"/>
                  </a:xfrm>
                </p:grpSpPr>
                <p:sp>
                  <p:nvSpPr>
                    <p:cNvPr id="477" name="Google Shape;477;p60"/>
                    <p:cNvSpPr/>
                    <p:nvPr/>
                  </p:nvSpPr>
                  <p:spPr>
                    <a:xfrm>
                      <a:off x="0" y="13324"/>
                      <a:ext cx="48276" cy="70632"/>
                    </a:xfrm>
                    <a:custGeom>
                      <a:rect b="b" l="l" r="r" t="t"/>
                      <a:pathLst>
                        <a:path extrusionOk="0" h="21600" w="21600">
                          <a:moveTo>
                            <a:pt x="0" y="0"/>
                          </a:moveTo>
                          <a:lnTo>
                            <a:pt x="171" y="17374"/>
                          </a:lnTo>
                          <a:lnTo>
                            <a:pt x="21594" y="21600"/>
                          </a:lnTo>
                          <a:lnTo>
                            <a:pt x="21600" y="4040"/>
                          </a:lnTo>
                          <a:lnTo>
                            <a:pt x="0" y="0"/>
                          </a:lnTo>
                          <a:close/>
                        </a:path>
                      </a:pathLst>
                    </a:custGeom>
                    <a:solidFill>
                      <a:srgbClr val="B8B8B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78" name="Google Shape;478;p60"/>
                    <p:cNvSpPr/>
                    <p:nvPr/>
                  </p:nvSpPr>
                  <p:spPr>
                    <a:xfrm>
                      <a:off x="47696" y="13772"/>
                      <a:ext cx="42930" cy="70146"/>
                    </a:xfrm>
                    <a:custGeom>
                      <a:rect b="b" l="l" r="r" t="t"/>
                      <a:pathLst>
                        <a:path extrusionOk="0" h="21600" w="21600">
                          <a:moveTo>
                            <a:pt x="0" y="4106"/>
                          </a:moveTo>
                          <a:lnTo>
                            <a:pt x="193" y="21600"/>
                          </a:lnTo>
                          <a:lnTo>
                            <a:pt x="21415" y="17662"/>
                          </a:lnTo>
                          <a:lnTo>
                            <a:pt x="21600" y="0"/>
                          </a:lnTo>
                          <a:lnTo>
                            <a:pt x="0" y="4106"/>
                          </a:lnTo>
                          <a:close/>
                        </a:path>
                      </a:pathLst>
                    </a:custGeom>
                    <a:solidFill>
                      <a:srgbClr val="A0A09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79" name="Google Shape;479;p60"/>
                    <p:cNvSpPr/>
                    <p:nvPr/>
                  </p:nvSpPr>
                  <p:spPr>
                    <a:xfrm>
                      <a:off x="204" y="0"/>
                      <a:ext cx="88938" cy="27000"/>
                    </a:xfrm>
                    <a:custGeom>
                      <a:rect b="b" l="l" r="r" t="t"/>
                      <a:pathLst>
                        <a:path extrusionOk="0" h="21600" w="21600">
                          <a:moveTo>
                            <a:pt x="10558" y="0"/>
                          </a:moveTo>
                          <a:lnTo>
                            <a:pt x="0" y="10654"/>
                          </a:lnTo>
                          <a:lnTo>
                            <a:pt x="11769" y="21600"/>
                          </a:lnTo>
                          <a:lnTo>
                            <a:pt x="21600" y="11211"/>
                          </a:lnTo>
                          <a:lnTo>
                            <a:pt x="10558" y="0"/>
                          </a:lnTo>
                          <a:close/>
                        </a:path>
                      </a:pathLst>
                    </a:custGeom>
                    <a:solidFill>
                      <a:srgbClr val="DFDFD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sp>
                <p:nvSpPr>
                  <p:cNvPr id="480" name="Google Shape;480;p60"/>
                  <p:cNvSpPr/>
                  <p:nvPr/>
                </p:nvSpPr>
                <p:spPr>
                  <a:xfrm>
                    <a:off x="533542" y="18121"/>
                    <a:ext cx="312120" cy="91260"/>
                  </a:xfrm>
                  <a:custGeom>
                    <a:rect b="b" l="l" r="r" t="t"/>
                    <a:pathLst>
                      <a:path extrusionOk="0" h="21600" w="21600">
                        <a:moveTo>
                          <a:pt x="2632" y="0"/>
                        </a:moveTo>
                        <a:lnTo>
                          <a:pt x="0" y="2759"/>
                        </a:lnTo>
                        <a:lnTo>
                          <a:pt x="19163" y="21600"/>
                        </a:lnTo>
                        <a:lnTo>
                          <a:pt x="21600" y="18814"/>
                        </a:lnTo>
                        <a:lnTo>
                          <a:pt x="263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81" name="Google Shape;481;p60"/>
                  <p:cNvSpPr/>
                  <p:nvPr/>
                </p:nvSpPr>
                <p:spPr>
                  <a:xfrm>
                    <a:off x="242314" y="28927"/>
                    <a:ext cx="568782" cy="158598"/>
                  </a:xfrm>
                  <a:custGeom>
                    <a:rect b="b" l="l" r="r" t="t"/>
                    <a:pathLst>
                      <a:path extrusionOk="0" h="21600" w="21600">
                        <a:moveTo>
                          <a:pt x="0" y="11112"/>
                        </a:moveTo>
                        <a:lnTo>
                          <a:pt x="10570" y="21600"/>
                        </a:lnTo>
                        <a:lnTo>
                          <a:pt x="10868" y="21332"/>
                        </a:lnTo>
                        <a:lnTo>
                          <a:pt x="11085" y="21587"/>
                        </a:lnTo>
                        <a:lnTo>
                          <a:pt x="21600" y="11086"/>
                        </a:lnTo>
                        <a:lnTo>
                          <a:pt x="10973" y="0"/>
                        </a:lnTo>
                        <a:lnTo>
                          <a:pt x="0" y="11112"/>
                        </a:lnTo>
                        <a:close/>
                      </a:path>
                    </a:pathLst>
                  </a:custGeom>
                  <a:solidFill>
                    <a:srgbClr val="525658"/>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82" name="Google Shape;482;p60"/>
                  <p:cNvSpPr/>
                  <p:nvPr/>
                </p:nvSpPr>
                <p:spPr>
                  <a:xfrm>
                    <a:off x="212410" y="17932"/>
                    <a:ext cx="317412" cy="91962"/>
                  </a:xfrm>
                  <a:custGeom>
                    <a:rect b="b" l="l" r="r" t="t"/>
                    <a:pathLst>
                      <a:path extrusionOk="0" h="21600" w="21600">
                        <a:moveTo>
                          <a:pt x="18687" y="0"/>
                        </a:moveTo>
                        <a:lnTo>
                          <a:pt x="0" y="18975"/>
                        </a:lnTo>
                        <a:lnTo>
                          <a:pt x="2270" y="21600"/>
                        </a:lnTo>
                        <a:lnTo>
                          <a:pt x="21600" y="2779"/>
                        </a:lnTo>
                        <a:lnTo>
                          <a:pt x="18687"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cxnSp>
                <p:nvCxnSpPr>
                  <p:cNvPr id="483" name="Google Shape;483;p60"/>
                  <p:cNvCxnSpPr/>
                  <p:nvPr/>
                </p:nvCxnSpPr>
                <p:spPr>
                  <a:xfrm flipH="1" rot="10800000">
                    <a:off x="210807" y="16843"/>
                    <a:ext cx="275100" cy="79800"/>
                  </a:xfrm>
                  <a:prstGeom prst="straightConnector1">
                    <a:avLst/>
                  </a:prstGeom>
                  <a:noFill/>
                  <a:ln cap="flat" cmpd="sng" w="9525">
                    <a:solidFill>
                      <a:srgbClr val="A0A09F"/>
                    </a:solidFill>
                    <a:prstDash val="solid"/>
                    <a:miter lim="400000"/>
                    <a:headEnd len="sm" w="sm" type="none"/>
                    <a:tailEnd len="sm" w="sm" type="none"/>
                  </a:ln>
                </p:spPr>
              </p:cxnSp>
              <p:cxnSp>
                <p:nvCxnSpPr>
                  <p:cNvPr id="484" name="Google Shape;484;p60"/>
                  <p:cNvCxnSpPr/>
                  <p:nvPr/>
                </p:nvCxnSpPr>
                <p:spPr>
                  <a:xfrm rot="10800000">
                    <a:off x="572685" y="17505"/>
                    <a:ext cx="276900" cy="80100"/>
                  </a:xfrm>
                  <a:prstGeom prst="straightConnector1">
                    <a:avLst/>
                  </a:prstGeom>
                  <a:noFill/>
                  <a:ln cap="flat" cmpd="sng" w="9525">
                    <a:solidFill>
                      <a:srgbClr val="A0A09F"/>
                    </a:solidFill>
                    <a:prstDash val="solid"/>
                    <a:miter lim="400000"/>
                    <a:headEnd len="sm" w="sm" type="none"/>
                    <a:tailEnd len="sm" w="sm" type="none"/>
                  </a:ln>
                </p:spPr>
              </p:cxnSp>
              <p:cxnSp>
                <p:nvCxnSpPr>
                  <p:cNvPr id="485" name="Google Shape;485;p60"/>
                  <p:cNvCxnSpPr/>
                  <p:nvPr/>
                </p:nvCxnSpPr>
                <p:spPr>
                  <a:xfrm flipH="1" rot="10800000">
                    <a:off x="483452" y="-120"/>
                    <a:ext cx="43500" cy="14100"/>
                  </a:xfrm>
                  <a:prstGeom prst="straightConnector1">
                    <a:avLst/>
                  </a:prstGeom>
                  <a:noFill/>
                  <a:ln cap="flat" cmpd="sng" w="9525">
                    <a:solidFill>
                      <a:srgbClr val="A0A09F"/>
                    </a:solidFill>
                    <a:prstDash val="solid"/>
                    <a:miter lim="400000"/>
                    <a:headEnd len="sm" w="sm" type="none"/>
                    <a:tailEnd len="sm" w="sm" type="none"/>
                  </a:ln>
                </p:spPr>
              </p:cxnSp>
              <p:cxnSp>
                <p:nvCxnSpPr>
                  <p:cNvPr id="486" name="Google Shape;486;p60"/>
                  <p:cNvCxnSpPr/>
                  <p:nvPr/>
                </p:nvCxnSpPr>
                <p:spPr>
                  <a:xfrm rot="10800000">
                    <a:off x="526155" y="527"/>
                    <a:ext cx="46800" cy="15600"/>
                  </a:xfrm>
                  <a:prstGeom prst="straightConnector1">
                    <a:avLst/>
                  </a:prstGeom>
                  <a:noFill/>
                  <a:ln cap="flat" cmpd="sng" w="9525">
                    <a:solidFill>
                      <a:srgbClr val="A0A09F"/>
                    </a:solidFill>
                    <a:prstDash val="solid"/>
                    <a:miter lim="400000"/>
                    <a:headEnd len="sm" w="sm" type="none"/>
                    <a:tailEnd len="sm" w="sm" type="none"/>
                  </a:ln>
                </p:spPr>
              </p:cxnSp>
            </p:grpSp>
            <p:grpSp>
              <p:nvGrpSpPr>
                <p:cNvPr id="487" name="Google Shape;487;p60"/>
                <p:cNvGrpSpPr/>
                <p:nvPr/>
              </p:nvGrpSpPr>
              <p:grpSpPr>
                <a:xfrm>
                  <a:off x="2999169" y="1681078"/>
                  <a:ext cx="1048950" cy="803056"/>
                  <a:chOff x="0" y="-120"/>
                  <a:chExt cx="1048950" cy="803056"/>
                </a:xfrm>
              </p:grpSpPr>
              <p:pic>
                <p:nvPicPr>
                  <p:cNvPr descr="Image" id="488" name="Google Shape;488;p60"/>
                  <p:cNvPicPr preferRelativeResize="0"/>
                  <p:nvPr/>
                </p:nvPicPr>
                <p:blipFill rotWithShape="1">
                  <a:blip r:embed="rId6">
                    <a:alphaModFix/>
                  </a:blip>
                  <a:srcRect b="7" l="0" r="10" t="27191"/>
                  <a:stretch/>
                </p:blipFill>
                <p:spPr>
                  <a:xfrm>
                    <a:off x="0" y="39227"/>
                    <a:ext cx="1048950" cy="763709"/>
                  </a:xfrm>
                  <a:custGeom>
                    <a:rect b="b" l="l" r="r" t="t"/>
                    <a:pathLst>
                      <a:path extrusionOk="0" h="21592" w="21600">
                        <a:moveTo>
                          <a:pt x="8050" y="2"/>
                        </a:moveTo>
                        <a:cubicBezTo>
                          <a:pt x="7993" y="-8"/>
                          <a:pt x="7938" y="12"/>
                          <a:pt x="7886" y="59"/>
                        </a:cubicBezTo>
                        <a:cubicBezTo>
                          <a:pt x="7702" y="224"/>
                          <a:pt x="7801" y="884"/>
                          <a:pt x="8034" y="1057"/>
                        </a:cubicBezTo>
                        <a:cubicBezTo>
                          <a:pt x="8287" y="1247"/>
                          <a:pt x="8466" y="1056"/>
                          <a:pt x="8426" y="642"/>
                        </a:cubicBezTo>
                        <a:cubicBezTo>
                          <a:pt x="8393" y="303"/>
                          <a:pt x="8220" y="34"/>
                          <a:pt x="8050" y="2"/>
                        </a:cubicBezTo>
                        <a:close/>
                        <a:moveTo>
                          <a:pt x="9750" y="754"/>
                        </a:moveTo>
                        <a:cubicBezTo>
                          <a:pt x="9601" y="755"/>
                          <a:pt x="9507" y="794"/>
                          <a:pt x="9415" y="866"/>
                        </a:cubicBezTo>
                        <a:cubicBezTo>
                          <a:pt x="9218" y="1020"/>
                          <a:pt x="9132" y="1192"/>
                          <a:pt x="9080" y="1540"/>
                        </a:cubicBezTo>
                        <a:cubicBezTo>
                          <a:pt x="9018" y="1953"/>
                          <a:pt x="9084" y="2265"/>
                          <a:pt x="9300" y="2550"/>
                        </a:cubicBezTo>
                        <a:cubicBezTo>
                          <a:pt x="9501" y="2814"/>
                          <a:pt x="9747" y="2942"/>
                          <a:pt x="10306" y="3077"/>
                        </a:cubicBezTo>
                        <a:cubicBezTo>
                          <a:pt x="10532" y="3132"/>
                          <a:pt x="10919" y="3187"/>
                          <a:pt x="11164" y="3189"/>
                        </a:cubicBezTo>
                        <a:cubicBezTo>
                          <a:pt x="11550" y="3193"/>
                          <a:pt x="11637" y="3174"/>
                          <a:pt x="11793" y="3066"/>
                        </a:cubicBezTo>
                        <a:cubicBezTo>
                          <a:pt x="12159" y="2812"/>
                          <a:pt x="12314" y="2007"/>
                          <a:pt x="12095" y="1495"/>
                        </a:cubicBezTo>
                        <a:cubicBezTo>
                          <a:pt x="11960" y="1179"/>
                          <a:pt x="11789" y="1087"/>
                          <a:pt x="11270" y="1024"/>
                        </a:cubicBezTo>
                        <a:cubicBezTo>
                          <a:pt x="11034" y="995"/>
                          <a:pt x="10635" y="914"/>
                          <a:pt x="10387" y="855"/>
                        </a:cubicBezTo>
                        <a:cubicBezTo>
                          <a:pt x="10096" y="786"/>
                          <a:pt x="9898" y="753"/>
                          <a:pt x="9750" y="754"/>
                        </a:cubicBezTo>
                        <a:close/>
                        <a:moveTo>
                          <a:pt x="14890" y="765"/>
                        </a:moveTo>
                        <a:cubicBezTo>
                          <a:pt x="14785" y="734"/>
                          <a:pt x="14636" y="799"/>
                          <a:pt x="14563" y="934"/>
                        </a:cubicBezTo>
                        <a:cubicBezTo>
                          <a:pt x="14451" y="1141"/>
                          <a:pt x="14447" y="1633"/>
                          <a:pt x="14555" y="1798"/>
                        </a:cubicBezTo>
                        <a:cubicBezTo>
                          <a:pt x="14719" y="2046"/>
                          <a:pt x="14993" y="1870"/>
                          <a:pt x="15046" y="1484"/>
                        </a:cubicBezTo>
                        <a:cubicBezTo>
                          <a:pt x="15077" y="1256"/>
                          <a:pt x="15039" y="932"/>
                          <a:pt x="14972" y="822"/>
                        </a:cubicBezTo>
                        <a:cubicBezTo>
                          <a:pt x="14952" y="788"/>
                          <a:pt x="14925" y="776"/>
                          <a:pt x="14890" y="765"/>
                        </a:cubicBezTo>
                        <a:close/>
                        <a:moveTo>
                          <a:pt x="6342" y="1057"/>
                        </a:moveTo>
                        <a:cubicBezTo>
                          <a:pt x="6323" y="1060"/>
                          <a:pt x="6303" y="1070"/>
                          <a:pt x="6285" y="1080"/>
                        </a:cubicBezTo>
                        <a:cubicBezTo>
                          <a:pt x="6078" y="1188"/>
                          <a:pt x="6113" y="1781"/>
                          <a:pt x="6342" y="2045"/>
                        </a:cubicBezTo>
                        <a:cubicBezTo>
                          <a:pt x="6491" y="2217"/>
                          <a:pt x="6682" y="2243"/>
                          <a:pt x="6742" y="2090"/>
                        </a:cubicBezTo>
                        <a:cubicBezTo>
                          <a:pt x="6891" y="1708"/>
                          <a:pt x="6659" y="1098"/>
                          <a:pt x="6399" y="1057"/>
                        </a:cubicBezTo>
                        <a:cubicBezTo>
                          <a:pt x="6381" y="1054"/>
                          <a:pt x="6360" y="1054"/>
                          <a:pt x="6342" y="1057"/>
                        </a:cubicBezTo>
                        <a:close/>
                        <a:moveTo>
                          <a:pt x="16574" y="1057"/>
                        </a:moveTo>
                        <a:cubicBezTo>
                          <a:pt x="16551" y="1061"/>
                          <a:pt x="16525" y="1067"/>
                          <a:pt x="16500" y="1080"/>
                        </a:cubicBezTo>
                        <a:cubicBezTo>
                          <a:pt x="16302" y="1183"/>
                          <a:pt x="16241" y="1536"/>
                          <a:pt x="16321" y="2101"/>
                        </a:cubicBezTo>
                        <a:cubicBezTo>
                          <a:pt x="16333" y="2187"/>
                          <a:pt x="16257" y="2232"/>
                          <a:pt x="15847" y="2393"/>
                        </a:cubicBezTo>
                        <a:cubicBezTo>
                          <a:pt x="15580" y="2496"/>
                          <a:pt x="15277" y="2609"/>
                          <a:pt x="15176" y="2651"/>
                        </a:cubicBezTo>
                        <a:cubicBezTo>
                          <a:pt x="15073" y="2693"/>
                          <a:pt x="15019" y="2710"/>
                          <a:pt x="14939" y="2684"/>
                        </a:cubicBezTo>
                        <a:cubicBezTo>
                          <a:pt x="14924" y="2732"/>
                          <a:pt x="14808" y="2787"/>
                          <a:pt x="14392" y="2942"/>
                        </a:cubicBezTo>
                        <a:cubicBezTo>
                          <a:pt x="14281" y="2984"/>
                          <a:pt x="14065" y="3062"/>
                          <a:pt x="13910" y="3122"/>
                        </a:cubicBezTo>
                        <a:cubicBezTo>
                          <a:pt x="13754" y="3182"/>
                          <a:pt x="13347" y="3341"/>
                          <a:pt x="13002" y="3470"/>
                        </a:cubicBezTo>
                        <a:cubicBezTo>
                          <a:pt x="12658" y="3598"/>
                          <a:pt x="12083" y="3814"/>
                          <a:pt x="11728" y="3952"/>
                        </a:cubicBezTo>
                        <a:cubicBezTo>
                          <a:pt x="11007" y="4232"/>
                          <a:pt x="10750" y="4269"/>
                          <a:pt x="10395" y="4132"/>
                        </a:cubicBezTo>
                        <a:cubicBezTo>
                          <a:pt x="10262" y="4080"/>
                          <a:pt x="9719" y="3874"/>
                          <a:pt x="9186" y="3672"/>
                        </a:cubicBezTo>
                        <a:cubicBezTo>
                          <a:pt x="7482" y="3025"/>
                          <a:pt x="6971" y="2812"/>
                          <a:pt x="6873" y="2740"/>
                        </a:cubicBezTo>
                        <a:lnTo>
                          <a:pt x="6800" y="2774"/>
                        </a:lnTo>
                        <a:lnTo>
                          <a:pt x="6383" y="2606"/>
                        </a:lnTo>
                        <a:cubicBezTo>
                          <a:pt x="6110" y="2497"/>
                          <a:pt x="6013" y="2449"/>
                          <a:pt x="5941" y="2359"/>
                        </a:cubicBezTo>
                        <a:cubicBezTo>
                          <a:pt x="5941" y="2369"/>
                          <a:pt x="5937" y="2378"/>
                          <a:pt x="5933" y="2381"/>
                        </a:cubicBezTo>
                        <a:cubicBezTo>
                          <a:pt x="5899" y="2410"/>
                          <a:pt x="5300" y="2205"/>
                          <a:pt x="5059" y="2078"/>
                        </a:cubicBezTo>
                        <a:cubicBezTo>
                          <a:pt x="4951" y="2022"/>
                          <a:pt x="4950" y="2013"/>
                          <a:pt x="5018" y="1944"/>
                        </a:cubicBezTo>
                        <a:cubicBezTo>
                          <a:pt x="5088" y="1873"/>
                          <a:pt x="5091" y="1861"/>
                          <a:pt x="4993" y="1596"/>
                        </a:cubicBezTo>
                        <a:cubicBezTo>
                          <a:pt x="4958" y="1499"/>
                          <a:pt x="4934" y="1418"/>
                          <a:pt x="4920" y="1338"/>
                        </a:cubicBezTo>
                        <a:cubicBezTo>
                          <a:pt x="4831" y="1437"/>
                          <a:pt x="4425" y="1585"/>
                          <a:pt x="4233" y="1585"/>
                        </a:cubicBezTo>
                        <a:cubicBezTo>
                          <a:pt x="4135" y="1585"/>
                          <a:pt x="3959" y="1620"/>
                          <a:pt x="3849" y="1663"/>
                        </a:cubicBezTo>
                        <a:cubicBezTo>
                          <a:pt x="3740" y="1707"/>
                          <a:pt x="3576" y="1764"/>
                          <a:pt x="3481" y="1798"/>
                        </a:cubicBezTo>
                        <a:lnTo>
                          <a:pt x="3310" y="1865"/>
                        </a:lnTo>
                        <a:lnTo>
                          <a:pt x="3310" y="2550"/>
                        </a:lnTo>
                        <a:cubicBezTo>
                          <a:pt x="3310" y="3092"/>
                          <a:pt x="3327" y="3246"/>
                          <a:pt x="3375" y="3301"/>
                        </a:cubicBezTo>
                        <a:cubicBezTo>
                          <a:pt x="3428" y="3362"/>
                          <a:pt x="3433" y="3718"/>
                          <a:pt x="3424" y="6039"/>
                        </a:cubicBezTo>
                        <a:lnTo>
                          <a:pt x="3416" y="8699"/>
                        </a:lnTo>
                        <a:lnTo>
                          <a:pt x="3310" y="8766"/>
                        </a:lnTo>
                        <a:cubicBezTo>
                          <a:pt x="3254" y="8803"/>
                          <a:pt x="3007" y="8941"/>
                          <a:pt x="2762" y="9069"/>
                        </a:cubicBezTo>
                        <a:cubicBezTo>
                          <a:pt x="1359" y="9806"/>
                          <a:pt x="433" y="10757"/>
                          <a:pt x="155" y="11740"/>
                        </a:cubicBezTo>
                        <a:cubicBezTo>
                          <a:pt x="109" y="11903"/>
                          <a:pt x="61" y="12080"/>
                          <a:pt x="41" y="12133"/>
                        </a:cubicBezTo>
                        <a:cubicBezTo>
                          <a:pt x="20" y="12188"/>
                          <a:pt x="0" y="14206"/>
                          <a:pt x="0" y="16913"/>
                        </a:cubicBezTo>
                        <a:lnTo>
                          <a:pt x="0" y="21592"/>
                        </a:lnTo>
                        <a:lnTo>
                          <a:pt x="10804" y="21592"/>
                        </a:lnTo>
                        <a:lnTo>
                          <a:pt x="21600" y="21592"/>
                        </a:lnTo>
                        <a:lnTo>
                          <a:pt x="21600" y="16913"/>
                        </a:lnTo>
                        <a:cubicBezTo>
                          <a:pt x="21600" y="14206"/>
                          <a:pt x="21589" y="12188"/>
                          <a:pt x="21567" y="12133"/>
                        </a:cubicBezTo>
                        <a:cubicBezTo>
                          <a:pt x="21547" y="12080"/>
                          <a:pt x="21491" y="11903"/>
                          <a:pt x="21445" y="11740"/>
                        </a:cubicBezTo>
                        <a:cubicBezTo>
                          <a:pt x="21167" y="10758"/>
                          <a:pt x="20246" y="9811"/>
                          <a:pt x="18838" y="9069"/>
                        </a:cubicBezTo>
                        <a:cubicBezTo>
                          <a:pt x="18593" y="8940"/>
                          <a:pt x="18364" y="8812"/>
                          <a:pt x="18331" y="8789"/>
                        </a:cubicBezTo>
                        <a:cubicBezTo>
                          <a:pt x="18279" y="8752"/>
                          <a:pt x="18266" y="8385"/>
                          <a:pt x="18257" y="6028"/>
                        </a:cubicBezTo>
                        <a:cubicBezTo>
                          <a:pt x="18248" y="3640"/>
                          <a:pt x="18261" y="3296"/>
                          <a:pt x="18315" y="3268"/>
                        </a:cubicBezTo>
                        <a:cubicBezTo>
                          <a:pt x="18364" y="3242"/>
                          <a:pt x="18372" y="3106"/>
                          <a:pt x="18372" y="2550"/>
                        </a:cubicBezTo>
                        <a:lnTo>
                          <a:pt x="18372" y="1876"/>
                        </a:lnTo>
                        <a:lnTo>
                          <a:pt x="18110" y="1775"/>
                        </a:lnTo>
                        <a:cubicBezTo>
                          <a:pt x="17965" y="1721"/>
                          <a:pt x="17832" y="1652"/>
                          <a:pt x="17816" y="1618"/>
                        </a:cubicBezTo>
                        <a:cubicBezTo>
                          <a:pt x="17816" y="1618"/>
                          <a:pt x="17816" y="1607"/>
                          <a:pt x="17816" y="1607"/>
                        </a:cubicBezTo>
                        <a:cubicBezTo>
                          <a:pt x="17780" y="1721"/>
                          <a:pt x="17719" y="1736"/>
                          <a:pt x="17620" y="1697"/>
                        </a:cubicBezTo>
                        <a:cubicBezTo>
                          <a:pt x="17554" y="1671"/>
                          <a:pt x="17462" y="1680"/>
                          <a:pt x="17407" y="1708"/>
                        </a:cubicBezTo>
                        <a:cubicBezTo>
                          <a:pt x="17348" y="1738"/>
                          <a:pt x="17301" y="1735"/>
                          <a:pt x="17269" y="1719"/>
                        </a:cubicBezTo>
                        <a:cubicBezTo>
                          <a:pt x="17257" y="1755"/>
                          <a:pt x="17232" y="1774"/>
                          <a:pt x="17187" y="1798"/>
                        </a:cubicBezTo>
                        <a:cubicBezTo>
                          <a:pt x="17130" y="1828"/>
                          <a:pt x="17036" y="1856"/>
                          <a:pt x="16974" y="1865"/>
                        </a:cubicBezTo>
                        <a:cubicBezTo>
                          <a:pt x="16865" y="1881"/>
                          <a:pt x="16857" y="1877"/>
                          <a:pt x="16852" y="1596"/>
                        </a:cubicBezTo>
                        <a:cubicBezTo>
                          <a:pt x="16845" y="1240"/>
                          <a:pt x="16737" y="1034"/>
                          <a:pt x="16574" y="1057"/>
                        </a:cubicBezTo>
                        <a:close/>
                        <a:moveTo>
                          <a:pt x="7453" y="1585"/>
                        </a:moveTo>
                        <a:cubicBezTo>
                          <a:pt x="7420" y="1585"/>
                          <a:pt x="7388" y="1610"/>
                          <a:pt x="7388" y="1641"/>
                        </a:cubicBezTo>
                        <a:cubicBezTo>
                          <a:pt x="7388" y="1671"/>
                          <a:pt x="7420" y="1697"/>
                          <a:pt x="7453" y="1697"/>
                        </a:cubicBezTo>
                        <a:cubicBezTo>
                          <a:pt x="7487" y="1697"/>
                          <a:pt x="7511" y="1671"/>
                          <a:pt x="7511" y="1641"/>
                        </a:cubicBezTo>
                        <a:cubicBezTo>
                          <a:pt x="7511" y="1610"/>
                          <a:pt x="7487" y="1585"/>
                          <a:pt x="7453" y="1585"/>
                        </a:cubicBezTo>
                        <a:close/>
                        <a:moveTo>
                          <a:pt x="15585" y="2022"/>
                        </a:moveTo>
                        <a:cubicBezTo>
                          <a:pt x="15563" y="2022"/>
                          <a:pt x="15544" y="2048"/>
                          <a:pt x="15544" y="2078"/>
                        </a:cubicBezTo>
                        <a:cubicBezTo>
                          <a:pt x="15544" y="2109"/>
                          <a:pt x="15563" y="2134"/>
                          <a:pt x="15585" y="2134"/>
                        </a:cubicBezTo>
                        <a:cubicBezTo>
                          <a:pt x="15607" y="2134"/>
                          <a:pt x="15626" y="2109"/>
                          <a:pt x="15626" y="2078"/>
                        </a:cubicBezTo>
                        <a:cubicBezTo>
                          <a:pt x="15626" y="2048"/>
                          <a:pt x="15607" y="2022"/>
                          <a:pt x="15585" y="2022"/>
                        </a:cubicBezTo>
                        <a:close/>
                      </a:path>
                    </a:pathLst>
                  </a:custGeom>
                  <a:noFill/>
                  <a:ln>
                    <a:noFill/>
                  </a:ln>
                </p:spPr>
              </p:pic>
              <p:grpSp>
                <p:nvGrpSpPr>
                  <p:cNvPr id="489" name="Google Shape;489;p60"/>
                  <p:cNvGrpSpPr/>
                  <p:nvPr/>
                </p:nvGrpSpPr>
                <p:grpSpPr>
                  <a:xfrm>
                    <a:off x="482604" y="1599"/>
                    <a:ext cx="90626" cy="83956"/>
                    <a:chOff x="0" y="0"/>
                    <a:chExt cx="90626" cy="83956"/>
                  </a:xfrm>
                </p:grpSpPr>
                <p:sp>
                  <p:nvSpPr>
                    <p:cNvPr id="490" name="Google Shape;490;p60"/>
                    <p:cNvSpPr/>
                    <p:nvPr/>
                  </p:nvSpPr>
                  <p:spPr>
                    <a:xfrm>
                      <a:off x="0" y="13324"/>
                      <a:ext cx="48276" cy="70632"/>
                    </a:xfrm>
                    <a:custGeom>
                      <a:rect b="b" l="l" r="r" t="t"/>
                      <a:pathLst>
                        <a:path extrusionOk="0" h="21600" w="21600">
                          <a:moveTo>
                            <a:pt x="0" y="0"/>
                          </a:moveTo>
                          <a:lnTo>
                            <a:pt x="171" y="17374"/>
                          </a:lnTo>
                          <a:lnTo>
                            <a:pt x="21594" y="21600"/>
                          </a:lnTo>
                          <a:lnTo>
                            <a:pt x="21600" y="4040"/>
                          </a:lnTo>
                          <a:lnTo>
                            <a:pt x="0" y="0"/>
                          </a:lnTo>
                          <a:close/>
                        </a:path>
                      </a:pathLst>
                    </a:custGeom>
                    <a:solidFill>
                      <a:srgbClr val="B8B8B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91" name="Google Shape;491;p60"/>
                    <p:cNvSpPr/>
                    <p:nvPr/>
                  </p:nvSpPr>
                  <p:spPr>
                    <a:xfrm>
                      <a:off x="47696" y="13772"/>
                      <a:ext cx="42930" cy="70146"/>
                    </a:xfrm>
                    <a:custGeom>
                      <a:rect b="b" l="l" r="r" t="t"/>
                      <a:pathLst>
                        <a:path extrusionOk="0" h="21600" w="21600">
                          <a:moveTo>
                            <a:pt x="0" y="4106"/>
                          </a:moveTo>
                          <a:lnTo>
                            <a:pt x="193" y="21600"/>
                          </a:lnTo>
                          <a:lnTo>
                            <a:pt x="21415" y="17662"/>
                          </a:lnTo>
                          <a:lnTo>
                            <a:pt x="21600" y="0"/>
                          </a:lnTo>
                          <a:lnTo>
                            <a:pt x="0" y="4106"/>
                          </a:lnTo>
                          <a:close/>
                        </a:path>
                      </a:pathLst>
                    </a:custGeom>
                    <a:solidFill>
                      <a:srgbClr val="A0A09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92" name="Google Shape;492;p60"/>
                    <p:cNvSpPr/>
                    <p:nvPr/>
                  </p:nvSpPr>
                  <p:spPr>
                    <a:xfrm>
                      <a:off x="204" y="0"/>
                      <a:ext cx="88938" cy="27000"/>
                    </a:xfrm>
                    <a:custGeom>
                      <a:rect b="b" l="l" r="r" t="t"/>
                      <a:pathLst>
                        <a:path extrusionOk="0" h="21600" w="21600">
                          <a:moveTo>
                            <a:pt x="10558" y="0"/>
                          </a:moveTo>
                          <a:lnTo>
                            <a:pt x="0" y="10654"/>
                          </a:lnTo>
                          <a:lnTo>
                            <a:pt x="11769" y="21600"/>
                          </a:lnTo>
                          <a:lnTo>
                            <a:pt x="21600" y="11211"/>
                          </a:lnTo>
                          <a:lnTo>
                            <a:pt x="10558" y="0"/>
                          </a:lnTo>
                          <a:close/>
                        </a:path>
                      </a:pathLst>
                    </a:custGeom>
                    <a:solidFill>
                      <a:srgbClr val="DFDFD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sp>
                <p:nvSpPr>
                  <p:cNvPr id="493" name="Google Shape;493;p60"/>
                  <p:cNvSpPr/>
                  <p:nvPr/>
                </p:nvSpPr>
                <p:spPr>
                  <a:xfrm>
                    <a:off x="533542" y="18121"/>
                    <a:ext cx="312120" cy="91260"/>
                  </a:xfrm>
                  <a:custGeom>
                    <a:rect b="b" l="l" r="r" t="t"/>
                    <a:pathLst>
                      <a:path extrusionOk="0" h="21600" w="21600">
                        <a:moveTo>
                          <a:pt x="2632" y="0"/>
                        </a:moveTo>
                        <a:lnTo>
                          <a:pt x="0" y="2759"/>
                        </a:lnTo>
                        <a:lnTo>
                          <a:pt x="19163" y="21600"/>
                        </a:lnTo>
                        <a:lnTo>
                          <a:pt x="21600" y="18814"/>
                        </a:lnTo>
                        <a:lnTo>
                          <a:pt x="263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94" name="Google Shape;494;p60"/>
                  <p:cNvSpPr/>
                  <p:nvPr/>
                </p:nvSpPr>
                <p:spPr>
                  <a:xfrm>
                    <a:off x="242314" y="28927"/>
                    <a:ext cx="568782" cy="158598"/>
                  </a:xfrm>
                  <a:custGeom>
                    <a:rect b="b" l="l" r="r" t="t"/>
                    <a:pathLst>
                      <a:path extrusionOk="0" h="21600" w="21600">
                        <a:moveTo>
                          <a:pt x="0" y="11112"/>
                        </a:moveTo>
                        <a:lnTo>
                          <a:pt x="10570" y="21600"/>
                        </a:lnTo>
                        <a:lnTo>
                          <a:pt x="10868" y="21332"/>
                        </a:lnTo>
                        <a:lnTo>
                          <a:pt x="11085" y="21587"/>
                        </a:lnTo>
                        <a:lnTo>
                          <a:pt x="21600" y="11086"/>
                        </a:lnTo>
                        <a:lnTo>
                          <a:pt x="10973" y="0"/>
                        </a:lnTo>
                        <a:lnTo>
                          <a:pt x="0" y="11112"/>
                        </a:lnTo>
                        <a:close/>
                      </a:path>
                    </a:pathLst>
                  </a:custGeom>
                  <a:solidFill>
                    <a:srgbClr val="525658"/>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95" name="Google Shape;495;p60"/>
                  <p:cNvSpPr/>
                  <p:nvPr/>
                </p:nvSpPr>
                <p:spPr>
                  <a:xfrm>
                    <a:off x="212410" y="17932"/>
                    <a:ext cx="317412" cy="91962"/>
                  </a:xfrm>
                  <a:custGeom>
                    <a:rect b="b" l="l" r="r" t="t"/>
                    <a:pathLst>
                      <a:path extrusionOk="0" h="21600" w="21600">
                        <a:moveTo>
                          <a:pt x="18687" y="0"/>
                        </a:moveTo>
                        <a:lnTo>
                          <a:pt x="0" y="18975"/>
                        </a:lnTo>
                        <a:lnTo>
                          <a:pt x="2270" y="21600"/>
                        </a:lnTo>
                        <a:lnTo>
                          <a:pt x="21600" y="2779"/>
                        </a:lnTo>
                        <a:lnTo>
                          <a:pt x="18687"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cxnSp>
                <p:nvCxnSpPr>
                  <p:cNvPr id="496" name="Google Shape;496;p60"/>
                  <p:cNvCxnSpPr/>
                  <p:nvPr/>
                </p:nvCxnSpPr>
                <p:spPr>
                  <a:xfrm flipH="1" rot="10800000">
                    <a:off x="210807" y="16843"/>
                    <a:ext cx="275100" cy="79800"/>
                  </a:xfrm>
                  <a:prstGeom prst="straightConnector1">
                    <a:avLst/>
                  </a:prstGeom>
                  <a:noFill/>
                  <a:ln cap="flat" cmpd="sng" w="9525">
                    <a:solidFill>
                      <a:srgbClr val="A0A09F"/>
                    </a:solidFill>
                    <a:prstDash val="solid"/>
                    <a:miter lim="400000"/>
                    <a:headEnd len="sm" w="sm" type="none"/>
                    <a:tailEnd len="sm" w="sm" type="none"/>
                  </a:ln>
                </p:spPr>
              </p:cxnSp>
              <p:cxnSp>
                <p:nvCxnSpPr>
                  <p:cNvPr id="497" name="Google Shape;497;p60"/>
                  <p:cNvCxnSpPr/>
                  <p:nvPr/>
                </p:nvCxnSpPr>
                <p:spPr>
                  <a:xfrm rot="10800000">
                    <a:off x="572685" y="17505"/>
                    <a:ext cx="276900" cy="80100"/>
                  </a:xfrm>
                  <a:prstGeom prst="straightConnector1">
                    <a:avLst/>
                  </a:prstGeom>
                  <a:noFill/>
                  <a:ln cap="flat" cmpd="sng" w="9525">
                    <a:solidFill>
                      <a:srgbClr val="A0A09F"/>
                    </a:solidFill>
                    <a:prstDash val="solid"/>
                    <a:miter lim="400000"/>
                    <a:headEnd len="sm" w="sm" type="none"/>
                    <a:tailEnd len="sm" w="sm" type="none"/>
                  </a:ln>
                </p:spPr>
              </p:cxnSp>
              <p:cxnSp>
                <p:nvCxnSpPr>
                  <p:cNvPr id="498" name="Google Shape;498;p60"/>
                  <p:cNvCxnSpPr/>
                  <p:nvPr/>
                </p:nvCxnSpPr>
                <p:spPr>
                  <a:xfrm flipH="1" rot="10800000">
                    <a:off x="483452" y="-120"/>
                    <a:ext cx="43500" cy="14100"/>
                  </a:xfrm>
                  <a:prstGeom prst="straightConnector1">
                    <a:avLst/>
                  </a:prstGeom>
                  <a:noFill/>
                  <a:ln cap="flat" cmpd="sng" w="9525">
                    <a:solidFill>
                      <a:srgbClr val="A0A09F"/>
                    </a:solidFill>
                    <a:prstDash val="solid"/>
                    <a:miter lim="400000"/>
                    <a:headEnd len="sm" w="sm" type="none"/>
                    <a:tailEnd len="sm" w="sm" type="none"/>
                  </a:ln>
                </p:spPr>
              </p:cxnSp>
              <p:cxnSp>
                <p:nvCxnSpPr>
                  <p:cNvPr id="499" name="Google Shape;499;p60"/>
                  <p:cNvCxnSpPr/>
                  <p:nvPr/>
                </p:nvCxnSpPr>
                <p:spPr>
                  <a:xfrm rot="10800000">
                    <a:off x="526155" y="527"/>
                    <a:ext cx="46800" cy="15600"/>
                  </a:xfrm>
                  <a:prstGeom prst="straightConnector1">
                    <a:avLst/>
                  </a:prstGeom>
                  <a:noFill/>
                  <a:ln cap="flat" cmpd="sng" w="9525">
                    <a:solidFill>
                      <a:srgbClr val="A0A09F"/>
                    </a:solidFill>
                    <a:prstDash val="solid"/>
                    <a:miter lim="400000"/>
                    <a:headEnd len="sm" w="sm" type="none"/>
                    <a:tailEnd len="sm" w="sm" type="none"/>
                  </a:ln>
                </p:spPr>
              </p:cxnSp>
            </p:grpSp>
            <p:cxnSp>
              <p:nvCxnSpPr>
                <p:cNvPr id="500" name="Google Shape;500;p60"/>
                <p:cNvCxnSpPr/>
                <p:nvPr/>
              </p:nvCxnSpPr>
              <p:spPr>
                <a:xfrm flipH="1" rot="10800000">
                  <a:off x="783661" y="1006387"/>
                  <a:ext cx="666900" cy="596100"/>
                </a:xfrm>
                <a:prstGeom prst="straightConnector1">
                  <a:avLst/>
                </a:prstGeom>
                <a:noFill/>
                <a:ln cap="flat" cmpd="sng" w="38100">
                  <a:solidFill>
                    <a:srgbClr val="000000"/>
                  </a:solidFill>
                  <a:prstDash val="dashDot"/>
                  <a:miter lim="400000"/>
                  <a:headEnd len="med" w="med" type="triangle"/>
                  <a:tailEnd len="med" w="med" type="triangle"/>
                </a:ln>
              </p:spPr>
            </p:cxnSp>
            <p:cxnSp>
              <p:nvCxnSpPr>
                <p:cNvPr id="501" name="Google Shape;501;p60"/>
                <p:cNvCxnSpPr/>
                <p:nvPr/>
              </p:nvCxnSpPr>
              <p:spPr>
                <a:xfrm>
                  <a:off x="2034177" y="1107584"/>
                  <a:ext cx="0" cy="1614900"/>
                </a:xfrm>
                <a:prstGeom prst="straightConnector1">
                  <a:avLst/>
                </a:prstGeom>
                <a:noFill/>
                <a:ln cap="flat" cmpd="sng" w="38100">
                  <a:solidFill>
                    <a:srgbClr val="000000"/>
                  </a:solidFill>
                  <a:prstDash val="dashDot"/>
                  <a:miter lim="400000"/>
                  <a:headEnd len="med" w="med" type="triangle"/>
                  <a:tailEnd len="med" w="med" type="triangle"/>
                </a:ln>
              </p:spPr>
            </p:cxnSp>
            <p:cxnSp>
              <p:nvCxnSpPr>
                <p:cNvPr id="502" name="Google Shape;502;p60"/>
                <p:cNvCxnSpPr/>
                <p:nvPr/>
              </p:nvCxnSpPr>
              <p:spPr>
                <a:xfrm rot="10800000">
                  <a:off x="2505563" y="1006445"/>
                  <a:ext cx="684000" cy="684000"/>
                </a:xfrm>
                <a:prstGeom prst="straightConnector1">
                  <a:avLst/>
                </a:prstGeom>
                <a:noFill/>
                <a:ln cap="flat" cmpd="sng" w="38100">
                  <a:solidFill>
                    <a:srgbClr val="000000"/>
                  </a:solidFill>
                  <a:prstDash val="dashDot"/>
                  <a:miter lim="400000"/>
                  <a:headEnd len="med" w="med" type="triangle"/>
                  <a:tailEnd len="med" w="med" type="triangle"/>
                </a:ln>
              </p:spPr>
            </p:cxnSp>
          </p:grpSp>
          <p:grpSp>
            <p:nvGrpSpPr>
              <p:cNvPr id="503" name="Google Shape;503;p60"/>
              <p:cNvGrpSpPr/>
              <p:nvPr/>
            </p:nvGrpSpPr>
            <p:grpSpPr>
              <a:xfrm>
                <a:off x="0" y="-1"/>
                <a:ext cx="4042934" cy="3926376"/>
                <a:chOff x="0" y="0"/>
                <a:chExt cx="4042934" cy="3926376"/>
              </a:xfrm>
            </p:grpSpPr>
            <p:pic>
              <p:nvPicPr>
                <p:cNvPr descr="Image" id="504" name="Google Shape;504;p60"/>
                <p:cNvPicPr preferRelativeResize="0"/>
                <p:nvPr/>
              </p:nvPicPr>
              <p:blipFill rotWithShape="1">
                <a:blip r:embed="rId6">
                  <a:alphaModFix/>
                </a:blip>
                <a:srcRect b="0" l="0" r="0" t="0"/>
                <a:stretch/>
              </p:blipFill>
              <p:spPr>
                <a:xfrm>
                  <a:off x="1221204" y="0"/>
                  <a:ext cx="1604306" cy="1604304"/>
                </a:xfrm>
                <a:prstGeom prst="rect">
                  <a:avLst/>
                </a:prstGeom>
                <a:noFill/>
                <a:ln>
                  <a:noFill/>
                </a:ln>
              </p:spPr>
            </p:pic>
            <p:pic>
              <p:nvPicPr>
                <p:cNvPr descr="Image" id="505" name="Google Shape;505;p60"/>
                <p:cNvPicPr preferRelativeResize="0"/>
                <p:nvPr/>
              </p:nvPicPr>
              <p:blipFill rotWithShape="1">
                <a:blip r:embed="rId6">
                  <a:alphaModFix/>
                </a:blip>
                <a:srcRect b="0" l="0" r="0" t="0"/>
                <a:stretch/>
              </p:blipFill>
              <p:spPr>
                <a:xfrm>
                  <a:off x="0" y="1802489"/>
                  <a:ext cx="1039792" cy="1039792"/>
                </a:xfrm>
                <a:prstGeom prst="rect">
                  <a:avLst/>
                </a:prstGeom>
                <a:noFill/>
                <a:ln>
                  <a:noFill/>
                </a:ln>
              </p:spPr>
            </p:pic>
            <p:pic>
              <p:nvPicPr>
                <p:cNvPr descr="Image" id="506" name="Google Shape;506;p60"/>
                <p:cNvPicPr preferRelativeResize="0"/>
                <p:nvPr/>
              </p:nvPicPr>
              <p:blipFill rotWithShape="1">
                <a:blip r:embed="rId6">
                  <a:alphaModFix/>
                </a:blip>
                <a:srcRect b="0" l="0" r="0" t="0"/>
                <a:stretch/>
              </p:blipFill>
              <p:spPr>
                <a:xfrm>
                  <a:off x="3011571" y="1810919"/>
                  <a:ext cx="1031363" cy="1031363"/>
                </a:xfrm>
                <a:prstGeom prst="rect">
                  <a:avLst/>
                </a:prstGeom>
                <a:noFill/>
                <a:ln>
                  <a:noFill/>
                </a:ln>
              </p:spPr>
            </p:pic>
            <p:pic>
              <p:nvPicPr>
                <p:cNvPr descr="Image" id="507" name="Google Shape;507;p60"/>
                <p:cNvPicPr preferRelativeResize="0"/>
                <p:nvPr/>
              </p:nvPicPr>
              <p:blipFill rotWithShape="1">
                <a:blip r:embed="rId6">
                  <a:alphaModFix/>
                </a:blip>
                <a:srcRect b="0" l="0" r="0" t="0"/>
                <a:stretch/>
              </p:blipFill>
              <p:spPr>
                <a:xfrm>
                  <a:off x="1502877" y="2886689"/>
                  <a:ext cx="1039687" cy="1039687"/>
                </a:xfrm>
                <a:prstGeom prst="rect">
                  <a:avLst/>
                </a:prstGeom>
                <a:noFill/>
                <a:ln>
                  <a:noFill/>
                </a:ln>
              </p:spPr>
            </p:pic>
            <p:cxnSp>
              <p:nvCxnSpPr>
                <p:cNvPr id="508" name="Google Shape;508;p60"/>
                <p:cNvCxnSpPr/>
                <p:nvPr/>
              </p:nvCxnSpPr>
              <p:spPr>
                <a:xfrm>
                  <a:off x="765287" y="2764816"/>
                  <a:ext cx="723900" cy="509700"/>
                </a:xfrm>
                <a:prstGeom prst="straightConnector1">
                  <a:avLst/>
                </a:prstGeom>
                <a:noFill/>
                <a:ln cap="flat" cmpd="sng" w="38100">
                  <a:solidFill>
                    <a:srgbClr val="E42831"/>
                  </a:solidFill>
                  <a:prstDash val="solid"/>
                  <a:miter lim="400000"/>
                  <a:headEnd len="med" w="med" type="triangle"/>
                  <a:tailEnd len="med" w="med" type="triangle"/>
                </a:ln>
              </p:spPr>
            </p:cxnSp>
            <p:cxnSp>
              <p:nvCxnSpPr>
                <p:cNvPr id="509" name="Google Shape;509;p60"/>
                <p:cNvCxnSpPr/>
                <p:nvPr/>
              </p:nvCxnSpPr>
              <p:spPr>
                <a:xfrm flipH="1" rot="10800000">
                  <a:off x="1098756" y="2462214"/>
                  <a:ext cx="1844100" cy="29400"/>
                </a:xfrm>
                <a:prstGeom prst="straightConnector1">
                  <a:avLst/>
                </a:prstGeom>
                <a:noFill/>
                <a:ln cap="flat" cmpd="sng" w="38100">
                  <a:solidFill>
                    <a:srgbClr val="E42831"/>
                  </a:solidFill>
                  <a:prstDash val="solid"/>
                  <a:miter lim="400000"/>
                  <a:headEnd len="med" w="med" type="triangle"/>
                  <a:tailEnd len="med" w="med" type="triangle"/>
                </a:ln>
              </p:spPr>
            </p:cxnSp>
            <p:cxnSp>
              <p:nvCxnSpPr>
                <p:cNvPr id="510" name="Google Shape;510;p60"/>
                <p:cNvCxnSpPr/>
                <p:nvPr/>
              </p:nvCxnSpPr>
              <p:spPr>
                <a:xfrm flipH="1" rot="10800000">
                  <a:off x="2553997" y="2814870"/>
                  <a:ext cx="815700" cy="548400"/>
                </a:xfrm>
                <a:prstGeom prst="straightConnector1">
                  <a:avLst/>
                </a:prstGeom>
                <a:noFill/>
                <a:ln cap="flat" cmpd="sng" w="38100">
                  <a:solidFill>
                    <a:srgbClr val="E42831"/>
                  </a:solidFill>
                  <a:prstDash val="solid"/>
                  <a:miter lim="400000"/>
                  <a:headEnd len="med" w="med" type="triangle"/>
                  <a:tailEnd len="med" w="med" type="triangle"/>
                </a:ln>
              </p:spPr>
            </p:cxnSp>
          </p:grpSp>
        </p:grpSp>
        <p:sp>
          <p:nvSpPr>
            <p:cNvPr id="511" name="Google Shape;511;p60"/>
            <p:cNvSpPr txBox="1"/>
            <p:nvPr/>
          </p:nvSpPr>
          <p:spPr>
            <a:xfrm>
              <a:off x="0" y="0"/>
              <a:ext cx="6183900" cy="1070100"/>
            </a:xfrm>
            <a:prstGeom prst="rect">
              <a:avLst/>
            </a:prstGeom>
            <a:noFill/>
            <a:ln>
              <a:noFill/>
            </a:ln>
          </p:spPr>
          <p:txBody>
            <a:bodyPr anchorCtr="0" anchor="ctr" bIns="26775" lIns="26775" spcFirstLastPara="1" rIns="26775" wrap="square" tIns="26775">
              <a:noAutofit/>
            </a:bodyPr>
            <a:lstStyle/>
            <a:p>
              <a:pPr indent="-196850" lvl="0" marL="190500" marR="0" rtl="0" algn="l">
                <a:lnSpc>
                  <a:spcPct val="100000"/>
                </a:lnSpc>
                <a:spcBef>
                  <a:spcPts val="0"/>
                </a:spcBef>
                <a:spcAft>
                  <a:spcPts val="0"/>
                </a:spcAft>
                <a:buClr>
                  <a:srgbClr val="595959"/>
                </a:buClr>
                <a:buSzPts val="1700"/>
                <a:buFont typeface="Roboto"/>
                <a:buChar char="•"/>
              </a:pPr>
              <a:r>
                <a:rPr i="0" lang="en" sz="1700" u="none" cap="none" strike="noStrike">
                  <a:solidFill>
                    <a:srgbClr val="595959"/>
                  </a:solidFill>
                  <a:latin typeface="Roboto"/>
                  <a:ea typeface="Roboto"/>
                  <a:cs typeface="Roboto"/>
                  <a:sym typeface="Roboto"/>
                </a:rPr>
                <a:t>Git version control</a:t>
              </a:r>
              <a:endParaRPr sz="500">
                <a:latin typeface="Roboto"/>
                <a:ea typeface="Roboto"/>
                <a:cs typeface="Roboto"/>
                <a:sym typeface="Roboto"/>
              </a:endParaRPr>
            </a:p>
          </p:txBody>
        </p:sp>
        <p:grpSp>
          <p:nvGrpSpPr>
            <p:cNvPr id="512" name="Google Shape;512;p60"/>
            <p:cNvGrpSpPr/>
            <p:nvPr/>
          </p:nvGrpSpPr>
          <p:grpSpPr>
            <a:xfrm>
              <a:off x="14221561" y="1424579"/>
              <a:ext cx="8306400" cy="1745422"/>
              <a:chOff x="0" y="0"/>
              <a:chExt cx="8306400" cy="1745422"/>
            </a:xfrm>
          </p:grpSpPr>
          <p:cxnSp>
            <p:nvCxnSpPr>
              <p:cNvPr id="513" name="Google Shape;513;p60"/>
              <p:cNvCxnSpPr/>
              <p:nvPr/>
            </p:nvCxnSpPr>
            <p:spPr>
              <a:xfrm>
                <a:off x="0" y="350348"/>
                <a:ext cx="8306400" cy="0"/>
              </a:xfrm>
              <a:prstGeom prst="straightConnector1">
                <a:avLst/>
              </a:prstGeom>
              <a:noFill/>
              <a:ln cap="flat" cmpd="sng" w="63500">
                <a:solidFill>
                  <a:srgbClr val="A6AAA9">
                    <a:alpha val="80000"/>
                  </a:srgbClr>
                </a:solidFill>
                <a:prstDash val="solid"/>
                <a:miter lim="400000"/>
                <a:headEnd len="sm" w="sm" type="none"/>
                <a:tailEnd len="med" w="med" type="triangle"/>
              </a:ln>
            </p:spPr>
          </p:cxnSp>
          <p:grpSp>
            <p:nvGrpSpPr>
              <p:cNvPr id="514" name="Google Shape;514;p60"/>
              <p:cNvGrpSpPr/>
              <p:nvPr/>
            </p:nvGrpSpPr>
            <p:grpSpPr>
              <a:xfrm>
                <a:off x="7046651" y="0"/>
                <a:ext cx="700200" cy="700800"/>
                <a:chOff x="0" y="0"/>
                <a:chExt cx="700200" cy="700800"/>
              </a:xfrm>
            </p:grpSpPr>
            <p:sp>
              <p:nvSpPr>
                <p:cNvPr id="515" name="Google Shape;515;p60"/>
                <p:cNvSpPr/>
                <p:nvPr/>
              </p:nvSpPr>
              <p:spPr>
                <a:xfrm>
                  <a:off x="0" y="0"/>
                  <a:ext cx="700200" cy="700800"/>
                </a:xfrm>
                <a:prstGeom prst="ellipse">
                  <a:avLst/>
                </a:prstGeom>
                <a:solidFill>
                  <a:srgbClr val="FFFFFF"/>
                </a:solid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nvGrpSpPr>
                <p:cNvPr id="516" name="Google Shape;516;p60"/>
                <p:cNvGrpSpPr/>
                <p:nvPr/>
              </p:nvGrpSpPr>
              <p:grpSpPr>
                <a:xfrm>
                  <a:off x="189214" y="130315"/>
                  <a:ext cx="380736" cy="440173"/>
                  <a:chOff x="0" y="0"/>
                  <a:chExt cx="380736" cy="440173"/>
                </a:xfrm>
              </p:grpSpPr>
              <p:sp>
                <p:nvSpPr>
                  <p:cNvPr id="517" name="Google Shape;517;p60"/>
                  <p:cNvSpPr/>
                  <p:nvPr/>
                </p:nvSpPr>
                <p:spPr>
                  <a:xfrm>
                    <a:off x="279336" y="214245"/>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18" name="Google Shape;518;p60"/>
                  <p:cNvSpPr/>
                  <p:nvPr/>
                </p:nvSpPr>
                <p:spPr>
                  <a:xfrm>
                    <a:off x="0" y="0"/>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19" name="Google Shape;519;p60"/>
                  <p:cNvSpPr/>
                  <p:nvPr/>
                </p:nvSpPr>
                <p:spPr>
                  <a:xfrm>
                    <a:off x="0" y="338773"/>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20" name="Google Shape;520;p60"/>
                  <p:cNvCxnSpPr/>
                  <p:nvPr/>
                </p:nvCxnSpPr>
                <p:spPr>
                  <a:xfrm rot="10800000">
                    <a:off x="50646" y="97148"/>
                    <a:ext cx="0" cy="233700"/>
                  </a:xfrm>
                  <a:prstGeom prst="straightConnector1">
                    <a:avLst/>
                  </a:prstGeom>
                  <a:noFill/>
                  <a:ln cap="flat" cmpd="sng" w="38100">
                    <a:solidFill>
                      <a:srgbClr val="51A7F9"/>
                    </a:solidFill>
                    <a:prstDash val="solid"/>
                    <a:miter lim="400000"/>
                    <a:headEnd len="sm" w="sm" type="none"/>
                    <a:tailEnd len="sm" w="sm" type="none"/>
                  </a:ln>
                </p:spPr>
              </p:cxnSp>
              <p:sp>
                <p:nvSpPr>
                  <p:cNvPr id="521" name="Google Shape;521;p60"/>
                  <p:cNvSpPr/>
                  <p:nvPr/>
                </p:nvSpPr>
                <p:spPr>
                  <a:xfrm>
                    <a:off x="51784" y="116339"/>
                    <a:ext cx="221130" cy="151410"/>
                  </a:xfrm>
                  <a:custGeom>
                    <a:rect b="b" l="l" r="r" t="t"/>
                    <a:pathLst>
                      <a:path extrusionOk="0" h="21378" w="21600">
                        <a:moveTo>
                          <a:pt x="0" y="0"/>
                        </a:moveTo>
                        <a:cubicBezTo>
                          <a:pt x="1834" y="7770"/>
                          <a:pt x="5685" y="14205"/>
                          <a:pt x="10741" y="17947"/>
                        </a:cubicBezTo>
                        <a:cubicBezTo>
                          <a:pt x="14093" y="20429"/>
                          <a:pt x="17837" y="21600"/>
                          <a:pt x="21600" y="21344"/>
                        </a:cubicBezTo>
                      </a:path>
                    </a:pathLst>
                  </a:cu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grpSp>
          <p:grpSp>
            <p:nvGrpSpPr>
              <p:cNvPr id="522" name="Google Shape;522;p60"/>
              <p:cNvGrpSpPr/>
              <p:nvPr/>
            </p:nvGrpSpPr>
            <p:grpSpPr>
              <a:xfrm>
                <a:off x="2178849" y="1305274"/>
                <a:ext cx="308892" cy="128700"/>
                <a:chOff x="-75" y="0"/>
                <a:chExt cx="308892" cy="128700"/>
              </a:xfrm>
            </p:grpSpPr>
            <p:sp>
              <p:nvSpPr>
                <p:cNvPr id="523" name="Google Shape;523;p60"/>
                <p:cNvSpPr/>
                <p:nvPr/>
              </p:nvSpPr>
              <p:spPr>
                <a:xfrm>
                  <a:off x="90714" y="0"/>
                  <a:ext cx="128700" cy="1287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24" name="Google Shape;524;p60"/>
                <p:cNvCxnSpPr/>
                <p:nvPr/>
              </p:nvCxnSpPr>
              <p:spPr>
                <a:xfrm rot="10800000">
                  <a:off x="-75" y="64352"/>
                  <a:ext cx="99000" cy="0"/>
                </a:xfrm>
                <a:prstGeom prst="straightConnector1">
                  <a:avLst/>
                </a:prstGeom>
                <a:noFill/>
                <a:ln cap="flat" cmpd="sng" w="38100">
                  <a:solidFill>
                    <a:srgbClr val="51A7F9"/>
                  </a:solidFill>
                  <a:prstDash val="solid"/>
                  <a:miter lim="400000"/>
                  <a:headEnd len="sm" w="sm" type="none"/>
                  <a:tailEnd len="sm" w="sm" type="none"/>
                </a:ln>
              </p:spPr>
            </p:cxnSp>
            <p:cxnSp>
              <p:nvCxnSpPr>
                <p:cNvPr id="525" name="Google Shape;525;p60"/>
                <p:cNvCxnSpPr/>
                <p:nvPr/>
              </p:nvCxnSpPr>
              <p:spPr>
                <a:xfrm rot="10800000">
                  <a:off x="209817" y="64352"/>
                  <a:ext cx="99000" cy="0"/>
                </a:xfrm>
                <a:prstGeom prst="straightConnector1">
                  <a:avLst/>
                </a:prstGeom>
                <a:noFill/>
                <a:ln cap="flat" cmpd="sng" w="38100">
                  <a:solidFill>
                    <a:srgbClr val="51A7F9"/>
                  </a:solidFill>
                  <a:prstDash val="solid"/>
                  <a:miter lim="400000"/>
                  <a:headEnd len="sm" w="sm" type="none"/>
                  <a:tailEnd len="sm" w="sm" type="none"/>
                </a:ln>
              </p:spPr>
            </p:cxnSp>
          </p:grpSp>
          <p:grpSp>
            <p:nvGrpSpPr>
              <p:cNvPr id="526" name="Google Shape;526;p60"/>
              <p:cNvGrpSpPr/>
              <p:nvPr/>
            </p:nvGrpSpPr>
            <p:grpSpPr>
              <a:xfrm>
                <a:off x="2642822" y="1305274"/>
                <a:ext cx="308892" cy="128700"/>
                <a:chOff x="-75" y="0"/>
                <a:chExt cx="308892" cy="128700"/>
              </a:xfrm>
            </p:grpSpPr>
            <p:sp>
              <p:nvSpPr>
                <p:cNvPr id="527" name="Google Shape;527;p60"/>
                <p:cNvSpPr/>
                <p:nvPr/>
              </p:nvSpPr>
              <p:spPr>
                <a:xfrm>
                  <a:off x="90714" y="0"/>
                  <a:ext cx="128700" cy="1287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28" name="Google Shape;528;p60"/>
                <p:cNvCxnSpPr/>
                <p:nvPr/>
              </p:nvCxnSpPr>
              <p:spPr>
                <a:xfrm rot="10800000">
                  <a:off x="-75" y="64352"/>
                  <a:ext cx="99000" cy="0"/>
                </a:xfrm>
                <a:prstGeom prst="straightConnector1">
                  <a:avLst/>
                </a:prstGeom>
                <a:noFill/>
                <a:ln cap="flat" cmpd="sng" w="38100">
                  <a:solidFill>
                    <a:srgbClr val="51A7F9"/>
                  </a:solidFill>
                  <a:prstDash val="solid"/>
                  <a:miter lim="400000"/>
                  <a:headEnd len="sm" w="sm" type="none"/>
                  <a:tailEnd len="sm" w="sm" type="none"/>
                </a:ln>
              </p:spPr>
            </p:cxnSp>
            <p:cxnSp>
              <p:nvCxnSpPr>
                <p:cNvPr id="529" name="Google Shape;529;p60"/>
                <p:cNvCxnSpPr/>
                <p:nvPr/>
              </p:nvCxnSpPr>
              <p:spPr>
                <a:xfrm rot="10800000">
                  <a:off x="209817" y="64352"/>
                  <a:ext cx="99000" cy="0"/>
                </a:xfrm>
                <a:prstGeom prst="straightConnector1">
                  <a:avLst/>
                </a:prstGeom>
                <a:noFill/>
                <a:ln cap="flat" cmpd="sng" w="38100">
                  <a:solidFill>
                    <a:srgbClr val="51A7F9"/>
                  </a:solidFill>
                  <a:prstDash val="solid"/>
                  <a:miter lim="400000"/>
                  <a:headEnd len="sm" w="sm" type="none"/>
                  <a:tailEnd len="sm" w="sm" type="none"/>
                </a:ln>
              </p:spPr>
            </p:cxnSp>
          </p:grpSp>
          <p:grpSp>
            <p:nvGrpSpPr>
              <p:cNvPr id="530" name="Google Shape;530;p60"/>
              <p:cNvGrpSpPr/>
              <p:nvPr/>
            </p:nvGrpSpPr>
            <p:grpSpPr>
              <a:xfrm>
                <a:off x="3106794" y="1305274"/>
                <a:ext cx="308892" cy="128700"/>
                <a:chOff x="-75" y="0"/>
                <a:chExt cx="308892" cy="128700"/>
              </a:xfrm>
            </p:grpSpPr>
            <p:sp>
              <p:nvSpPr>
                <p:cNvPr id="531" name="Google Shape;531;p60"/>
                <p:cNvSpPr/>
                <p:nvPr/>
              </p:nvSpPr>
              <p:spPr>
                <a:xfrm>
                  <a:off x="90714" y="0"/>
                  <a:ext cx="128700" cy="1287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32" name="Google Shape;532;p60"/>
                <p:cNvCxnSpPr/>
                <p:nvPr/>
              </p:nvCxnSpPr>
              <p:spPr>
                <a:xfrm rot="10800000">
                  <a:off x="-75" y="64352"/>
                  <a:ext cx="99000" cy="0"/>
                </a:xfrm>
                <a:prstGeom prst="straightConnector1">
                  <a:avLst/>
                </a:prstGeom>
                <a:noFill/>
                <a:ln cap="flat" cmpd="sng" w="38100">
                  <a:solidFill>
                    <a:srgbClr val="51A7F9"/>
                  </a:solidFill>
                  <a:prstDash val="solid"/>
                  <a:miter lim="400000"/>
                  <a:headEnd len="sm" w="sm" type="none"/>
                  <a:tailEnd len="sm" w="sm" type="none"/>
                </a:ln>
              </p:spPr>
            </p:cxnSp>
            <p:cxnSp>
              <p:nvCxnSpPr>
                <p:cNvPr id="533" name="Google Shape;533;p60"/>
                <p:cNvCxnSpPr/>
                <p:nvPr/>
              </p:nvCxnSpPr>
              <p:spPr>
                <a:xfrm rot="10800000">
                  <a:off x="209817" y="64352"/>
                  <a:ext cx="99000" cy="0"/>
                </a:xfrm>
                <a:prstGeom prst="straightConnector1">
                  <a:avLst/>
                </a:prstGeom>
                <a:noFill/>
                <a:ln cap="flat" cmpd="sng" w="38100">
                  <a:solidFill>
                    <a:srgbClr val="51A7F9"/>
                  </a:solidFill>
                  <a:prstDash val="solid"/>
                  <a:miter lim="400000"/>
                  <a:headEnd len="sm" w="sm" type="none"/>
                  <a:tailEnd len="sm" w="sm" type="none"/>
                </a:ln>
              </p:spPr>
            </p:cxnSp>
          </p:grpSp>
          <p:sp>
            <p:nvSpPr>
              <p:cNvPr id="534" name="Google Shape;534;p60"/>
              <p:cNvSpPr/>
              <p:nvPr/>
            </p:nvSpPr>
            <p:spPr>
              <a:xfrm>
                <a:off x="1175812" y="533271"/>
                <a:ext cx="1013256" cy="835250"/>
              </a:xfrm>
              <a:custGeom>
                <a:rect b="b" l="l" r="r" t="t"/>
                <a:pathLst>
                  <a:path extrusionOk="0" h="21534" w="21600">
                    <a:moveTo>
                      <a:pt x="0" y="0"/>
                    </a:moveTo>
                    <a:cubicBezTo>
                      <a:pt x="1302" y="914"/>
                      <a:pt x="2527" y="1981"/>
                      <a:pt x="3657" y="3184"/>
                    </a:cubicBezTo>
                    <a:cubicBezTo>
                      <a:pt x="6950" y="6691"/>
                      <a:pt x="9327" y="11225"/>
                      <a:pt x="12157" y="15270"/>
                    </a:cubicBezTo>
                    <a:cubicBezTo>
                      <a:pt x="13969" y="17859"/>
                      <a:pt x="16043" y="20294"/>
                      <a:pt x="18740" y="21188"/>
                    </a:cubicBezTo>
                    <a:cubicBezTo>
                      <a:pt x="19671" y="21497"/>
                      <a:pt x="20639" y="21600"/>
                      <a:pt x="21600" y="21493"/>
                    </a:cubicBezTo>
                  </a:path>
                </a:pathLst>
              </a:cu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cxnSp>
            <p:nvCxnSpPr>
              <p:cNvPr id="535" name="Google Shape;535;p60"/>
              <p:cNvCxnSpPr/>
              <p:nvPr/>
            </p:nvCxnSpPr>
            <p:spPr>
              <a:xfrm rot="10800000">
                <a:off x="2913794" y="1369625"/>
                <a:ext cx="209400" cy="0"/>
              </a:xfrm>
              <a:prstGeom prst="straightConnector1">
                <a:avLst/>
              </a:prstGeom>
              <a:noFill/>
              <a:ln cap="flat" cmpd="sng" w="38100">
                <a:solidFill>
                  <a:srgbClr val="51A7F9"/>
                </a:solidFill>
                <a:prstDash val="solid"/>
                <a:miter lim="400000"/>
                <a:headEnd len="sm" w="sm" type="none"/>
                <a:tailEnd len="sm" w="sm" type="none"/>
              </a:ln>
            </p:spPr>
          </p:cxnSp>
          <p:cxnSp>
            <p:nvCxnSpPr>
              <p:cNvPr id="536" name="Google Shape;536;p60"/>
              <p:cNvCxnSpPr/>
              <p:nvPr/>
            </p:nvCxnSpPr>
            <p:spPr>
              <a:xfrm rot="10800000">
                <a:off x="2445952" y="1369625"/>
                <a:ext cx="209400" cy="0"/>
              </a:xfrm>
              <a:prstGeom prst="straightConnector1">
                <a:avLst/>
              </a:prstGeom>
              <a:noFill/>
              <a:ln cap="flat" cmpd="sng" w="38100">
                <a:solidFill>
                  <a:srgbClr val="51A7F9"/>
                </a:solidFill>
                <a:prstDash val="solid"/>
                <a:miter lim="400000"/>
                <a:headEnd len="sm" w="sm" type="none"/>
                <a:tailEnd len="sm" w="sm" type="none"/>
              </a:ln>
            </p:spPr>
          </p:cxnSp>
          <p:grpSp>
            <p:nvGrpSpPr>
              <p:cNvPr id="537" name="Google Shape;537;p60"/>
              <p:cNvGrpSpPr/>
              <p:nvPr/>
            </p:nvGrpSpPr>
            <p:grpSpPr>
              <a:xfrm>
                <a:off x="3551370" y="1020009"/>
                <a:ext cx="708900" cy="702600"/>
                <a:chOff x="0" y="0"/>
                <a:chExt cx="708900" cy="702600"/>
              </a:xfrm>
            </p:grpSpPr>
            <p:sp>
              <p:nvSpPr>
                <p:cNvPr id="538" name="Google Shape;538;p60"/>
                <p:cNvSpPr/>
                <p:nvPr/>
              </p:nvSpPr>
              <p:spPr>
                <a:xfrm>
                  <a:off x="0" y="0"/>
                  <a:ext cx="708900" cy="702600"/>
                </a:xfrm>
                <a:prstGeom prst="ellipse">
                  <a:avLst/>
                </a:pr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nvGrpSpPr>
                <p:cNvPr id="539" name="Google Shape;539;p60"/>
                <p:cNvGrpSpPr/>
                <p:nvPr/>
              </p:nvGrpSpPr>
              <p:grpSpPr>
                <a:xfrm>
                  <a:off x="191275" y="124434"/>
                  <a:ext cx="326345" cy="453858"/>
                  <a:chOff x="0" y="21"/>
                  <a:chExt cx="326345" cy="453858"/>
                </a:xfrm>
              </p:grpSpPr>
              <p:sp>
                <p:nvSpPr>
                  <p:cNvPr id="540" name="Google Shape;540;p60"/>
                  <p:cNvSpPr/>
                  <p:nvPr/>
                </p:nvSpPr>
                <p:spPr>
                  <a:xfrm>
                    <a:off x="224945" y="352478"/>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41" name="Google Shape;541;p60"/>
                  <p:cNvSpPr/>
                  <p:nvPr/>
                </p:nvSpPr>
                <p:spPr>
                  <a:xfrm>
                    <a:off x="0" y="13704"/>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42" name="Google Shape;542;p60"/>
                  <p:cNvSpPr/>
                  <p:nvPr/>
                </p:nvSpPr>
                <p:spPr>
                  <a:xfrm>
                    <a:off x="0" y="352478"/>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43" name="Google Shape;543;p60"/>
                  <p:cNvCxnSpPr/>
                  <p:nvPr/>
                </p:nvCxnSpPr>
                <p:spPr>
                  <a:xfrm rot="10800000">
                    <a:off x="50646" y="110853"/>
                    <a:ext cx="0" cy="233700"/>
                  </a:xfrm>
                  <a:prstGeom prst="straightConnector1">
                    <a:avLst/>
                  </a:prstGeom>
                  <a:noFill/>
                  <a:ln cap="flat" cmpd="sng" w="38100">
                    <a:solidFill>
                      <a:srgbClr val="51A7F9"/>
                    </a:solidFill>
                    <a:prstDash val="solid"/>
                    <a:miter lim="400000"/>
                    <a:headEnd len="sm" w="sm" type="none"/>
                    <a:tailEnd len="sm" w="sm" type="none"/>
                  </a:ln>
                </p:spPr>
              </p:cxnSp>
              <p:sp>
                <p:nvSpPr>
                  <p:cNvPr id="544" name="Google Shape;544;p60"/>
                  <p:cNvSpPr/>
                  <p:nvPr/>
                </p:nvSpPr>
                <p:spPr>
                  <a:xfrm>
                    <a:off x="171630" y="66821"/>
                    <a:ext cx="105516" cy="288732"/>
                  </a:xfrm>
                  <a:custGeom>
                    <a:rect b="b" l="l" r="r" t="t"/>
                    <a:pathLst>
                      <a:path extrusionOk="0" h="21483" w="21600">
                        <a:moveTo>
                          <a:pt x="0" y="94"/>
                        </a:moveTo>
                        <a:cubicBezTo>
                          <a:pt x="3129" y="-117"/>
                          <a:pt x="6349" y="27"/>
                          <a:pt x="9273" y="510"/>
                        </a:cubicBezTo>
                        <a:cubicBezTo>
                          <a:pt x="12896" y="1109"/>
                          <a:pt x="15678" y="2100"/>
                          <a:pt x="17522" y="3419"/>
                        </a:cubicBezTo>
                        <a:cubicBezTo>
                          <a:pt x="19873" y="5102"/>
                          <a:pt x="20392" y="7173"/>
                          <a:pt x="20662" y="9148"/>
                        </a:cubicBezTo>
                        <a:cubicBezTo>
                          <a:pt x="21222" y="13255"/>
                          <a:pt x="21518" y="17370"/>
                          <a:pt x="21600" y="21483"/>
                        </a:cubicBezTo>
                      </a:path>
                    </a:pathLst>
                  </a:cu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545" name="Google Shape;545;p60"/>
                  <p:cNvSpPr/>
                  <p:nvPr/>
                </p:nvSpPr>
                <p:spPr>
                  <a:xfrm rot="-5400000">
                    <a:off x="78698" y="20163"/>
                    <a:ext cx="128682" cy="88398"/>
                  </a:xfrm>
                  <a:custGeom>
                    <a:rect b="b" l="l" r="r" t="t"/>
                    <a:pathLst>
                      <a:path extrusionOk="0" h="21600" w="21600">
                        <a:moveTo>
                          <a:pt x="10800" y="0"/>
                        </a:moveTo>
                        <a:lnTo>
                          <a:pt x="21600" y="21600"/>
                        </a:lnTo>
                        <a:lnTo>
                          <a:pt x="0" y="21600"/>
                        </a:lnTo>
                        <a:close/>
                      </a:path>
                    </a:pathLst>
                  </a:custGeom>
                  <a:solidFill>
                    <a:srgbClr val="51A7F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cxnSp>
            <p:nvCxnSpPr>
              <p:cNvPr id="546" name="Google Shape;546;p60"/>
              <p:cNvCxnSpPr/>
              <p:nvPr/>
            </p:nvCxnSpPr>
            <p:spPr>
              <a:xfrm rot="10800000">
                <a:off x="3403086" y="1369625"/>
                <a:ext cx="165000" cy="0"/>
              </a:xfrm>
              <a:prstGeom prst="straightConnector1">
                <a:avLst/>
              </a:prstGeom>
              <a:noFill/>
              <a:ln cap="flat" cmpd="sng" w="38100">
                <a:solidFill>
                  <a:srgbClr val="51A7F9"/>
                </a:solidFill>
                <a:prstDash val="solid"/>
                <a:miter lim="400000"/>
                <a:headEnd len="sm" w="sm" type="none"/>
                <a:tailEnd len="sm" w="sm" type="none"/>
              </a:ln>
            </p:spPr>
          </p:cxnSp>
          <p:grpSp>
            <p:nvGrpSpPr>
              <p:cNvPr id="547" name="Google Shape;547;p60"/>
              <p:cNvGrpSpPr/>
              <p:nvPr/>
            </p:nvGrpSpPr>
            <p:grpSpPr>
              <a:xfrm>
                <a:off x="5145747" y="986894"/>
                <a:ext cx="255321" cy="268465"/>
                <a:chOff x="0" y="0"/>
                <a:chExt cx="255321" cy="268465"/>
              </a:xfrm>
            </p:grpSpPr>
            <p:sp>
              <p:nvSpPr>
                <p:cNvPr id="548" name="Google Shape;548;p60"/>
                <p:cNvSpPr/>
                <p:nvPr/>
              </p:nvSpPr>
              <p:spPr>
                <a:xfrm>
                  <a:off x="0" y="64075"/>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49" name="Google Shape;549;p60"/>
                <p:cNvSpPr/>
                <p:nvPr/>
              </p:nvSpPr>
              <p:spPr>
                <a:xfrm flipH="1">
                  <a:off x="90999" y="0"/>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550" name="Google Shape;550;p60"/>
              <p:cNvGrpSpPr/>
              <p:nvPr/>
            </p:nvGrpSpPr>
            <p:grpSpPr>
              <a:xfrm>
                <a:off x="5726291" y="986894"/>
                <a:ext cx="255321" cy="268465"/>
                <a:chOff x="0" y="0"/>
                <a:chExt cx="255321" cy="268465"/>
              </a:xfrm>
            </p:grpSpPr>
            <p:sp>
              <p:nvSpPr>
                <p:cNvPr id="551" name="Google Shape;551;p60"/>
                <p:cNvSpPr/>
                <p:nvPr/>
              </p:nvSpPr>
              <p:spPr>
                <a:xfrm>
                  <a:off x="0" y="64075"/>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52" name="Google Shape;552;p60"/>
                <p:cNvSpPr/>
                <p:nvPr/>
              </p:nvSpPr>
              <p:spPr>
                <a:xfrm flipH="1">
                  <a:off x="90999" y="0"/>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553" name="Google Shape;553;p60"/>
              <p:cNvGrpSpPr/>
              <p:nvPr/>
            </p:nvGrpSpPr>
            <p:grpSpPr>
              <a:xfrm>
                <a:off x="5467482" y="1305274"/>
                <a:ext cx="308892" cy="128700"/>
                <a:chOff x="-75" y="0"/>
                <a:chExt cx="308892" cy="128700"/>
              </a:xfrm>
            </p:grpSpPr>
            <p:sp>
              <p:nvSpPr>
                <p:cNvPr id="554" name="Google Shape;554;p60"/>
                <p:cNvSpPr/>
                <p:nvPr/>
              </p:nvSpPr>
              <p:spPr>
                <a:xfrm>
                  <a:off x="90714" y="0"/>
                  <a:ext cx="128700" cy="1287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55" name="Google Shape;555;p60"/>
                <p:cNvCxnSpPr/>
                <p:nvPr/>
              </p:nvCxnSpPr>
              <p:spPr>
                <a:xfrm rot="10800000">
                  <a:off x="-75" y="64352"/>
                  <a:ext cx="99000" cy="0"/>
                </a:xfrm>
                <a:prstGeom prst="straightConnector1">
                  <a:avLst/>
                </a:prstGeom>
                <a:noFill/>
                <a:ln cap="flat" cmpd="sng" w="38100">
                  <a:solidFill>
                    <a:srgbClr val="51A7F9"/>
                  </a:solidFill>
                  <a:prstDash val="solid"/>
                  <a:miter lim="400000"/>
                  <a:headEnd len="sm" w="sm" type="none"/>
                  <a:tailEnd len="sm" w="sm" type="none"/>
                </a:ln>
              </p:spPr>
            </p:cxnSp>
            <p:cxnSp>
              <p:nvCxnSpPr>
                <p:cNvPr id="556" name="Google Shape;556;p60"/>
                <p:cNvCxnSpPr/>
                <p:nvPr/>
              </p:nvCxnSpPr>
              <p:spPr>
                <a:xfrm rot="10800000">
                  <a:off x="209817" y="64352"/>
                  <a:ext cx="99000" cy="0"/>
                </a:xfrm>
                <a:prstGeom prst="straightConnector1">
                  <a:avLst/>
                </a:prstGeom>
                <a:noFill/>
                <a:ln cap="flat" cmpd="sng" w="38100">
                  <a:solidFill>
                    <a:srgbClr val="51A7F9"/>
                  </a:solidFill>
                  <a:prstDash val="solid"/>
                  <a:miter lim="400000"/>
                  <a:headEnd len="sm" w="sm" type="none"/>
                  <a:tailEnd len="sm" w="sm" type="none"/>
                </a:ln>
              </p:spPr>
            </p:cxnSp>
          </p:grpSp>
          <p:grpSp>
            <p:nvGrpSpPr>
              <p:cNvPr id="557" name="Google Shape;557;p60"/>
              <p:cNvGrpSpPr/>
              <p:nvPr/>
            </p:nvGrpSpPr>
            <p:grpSpPr>
              <a:xfrm>
                <a:off x="5931455" y="1305274"/>
                <a:ext cx="308892" cy="128700"/>
                <a:chOff x="-75" y="0"/>
                <a:chExt cx="308892" cy="128700"/>
              </a:xfrm>
            </p:grpSpPr>
            <p:sp>
              <p:nvSpPr>
                <p:cNvPr id="558" name="Google Shape;558;p60"/>
                <p:cNvSpPr/>
                <p:nvPr/>
              </p:nvSpPr>
              <p:spPr>
                <a:xfrm>
                  <a:off x="90714" y="0"/>
                  <a:ext cx="128700" cy="1287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59" name="Google Shape;559;p60"/>
                <p:cNvCxnSpPr/>
                <p:nvPr/>
              </p:nvCxnSpPr>
              <p:spPr>
                <a:xfrm rot="10800000">
                  <a:off x="-75" y="64352"/>
                  <a:ext cx="99000" cy="0"/>
                </a:xfrm>
                <a:prstGeom prst="straightConnector1">
                  <a:avLst/>
                </a:prstGeom>
                <a:noFill/>
                <a:ln cap="flat" cmpd="sng" w="38100">
                  <a:solidFill>
                    <a:srgbClr val="51A7F9"/>
                  </a:solidFill>
                  <a:prstDash val="solid"/>
                  <a:miter lim="400000"/>
                  <a:headEnd len="sm" w="sm" type="none"/>
                  <a:tailEnd len="sm" w="sm" type="none"/>
                </a:ln>
              </p:spPr>
            </p:cxnSp>
            <p:cxnSp>
              <p:nvCxnSpPr>
                <p:cNvPr id="560" name="Google Shape;560;p60"/>
                <p:cNvCxnSpPr/>
                <p:nvPr/>
              </p:nvCxnSpPr>
              <p:spPr>
                <a:xfrm rot="10800000">
                  <a:off x="209817" y="64352"/>
                  <a:ext cx="99000" cy="0"/>
                </a:xfrm>
                <a:prstGeom prst="straightConnector1">
                  <a:avLst/>
                </a:prstGeom>
                <a:noFill/>
                <a:ln cap="flat" cmpd="sng" w="38100">
                  <a:solidFill>
                    <a:srgbClr val="51A7F9"/>
                  </a:solidFill>
                  <a:prstDash val="solid"/>
                  <a:miter lim="400000"/>
                  <a:headEnd len="sm" w="sm" type="none"/>
                  <a:tailEnd len="sm" w="sm" type="none"/>
                </a:ln>
              </p:spPr>
            </p:cxnSp>
          </p:grpSp>
          <p:cxnSp>
            <p:nvCxnSpPr>
              <p:cNvPr id="561" name="Google Shape;561;p60"/>
              <p:cNvCxnSpPr/>
              <p:nvPr/>
            </p:nvCxnSpPr>
            <p:spPr>
              <a:xfrm rot="10800000">
                <a:off x="4250772" y="1369626"/>
                <a:ext cx="1224900" cy="0"/>
              </a:xfrm>
              <a:prstGeom prst="straightConnector1">
                <a:avLst/>
              </a:prstGeom>
              <a:noFill/>
              <a:ln cap="flat" cmpd="sng" w="38100">
                <a:solidFill>
                  <a:srgbClr val="51A7F9"/>
                </a:solidFill>
                <a:prstDash val="solid"/>
                <a:miter lim="400000"/>
                <a:headEnd len="sm" w="sm" type="none"/>
                <a:tailEnd len="sm" w="sm" type="none"/>
              </a:ln>
            </p:spPr>
          </p:cxnSp>
          <p:cxnSp>
            <p:nvCxnSpPr>
              <p:cNvPr id="562" name="Google Shape;562;p60"/>
              <p:cNvCxnSpPr/>
              <p:nvPr/>
            </p:nvCxnSpPr>
            <p:spPr>
              <a:xfrm rot="10800000">
                <a:off x="5738454" y="1369625"/>
                <a:ext cx="209400" cy="0"/>
              </a:xfrm>
              <a:prstGeom prst="straightConnector1">
                <a:avLst/>
              </a:prstGeom>
              <a:noFill/>
              <a:ln cap="flat" cmpd="sng" w="38100">
                <a:solidFill>
                  <a:srgbClr val="51A7F9"/>
                </a:solidFill>
                <a:prstDash val="solid"/>
                <a:miter lim="400000"/>
                <a:headEnd len="sm" w="sm" type="none"/>
                <a:tailEnd len="sm" w="sm" type="none"/>
              </a:ln>
            </p:spPr>
          </p:cxnSp>
          <p:cxnSp>
            <p:nvCxnSpPr>
              <p:cNvPr id="563" name="Google Shape;563;p60"/>
              <p:cNvCxnSpPr/>
              <p:nvPr/>
            </p:nvCxnSpPr>
            <p:spPr>
              <a:xfrm rot="10800000">
                <a:off x="6206289" y="1369625"/>
                <a:ext cx="333000" cy="0"/>
              </a:xfrm>
              <a:prstGeom prst="straightConnector1">
                <a:avLst/>
              </a:prstGeom>
              <a:noFill/>
              <a:ln cap="flat" cmpd="sng" w="38100">
                <a:solidFill>
                  <a:srgbClr val="51A7F9"/>
                </a:solidFill>
                <a:prstDash val="solid"/>
                <a:miter lim="400000"/>
                <a:headEnd len="sm" w="sm" type="none"/>
                <a:tailEnd len="sm" w="sm" type="none"/>
              </a:ln>
            </p:spPr>
          </p:cxnSp>
          <p:sp>
            <p:nvSpPr>
              <p:cNvPr id="564" name="Google Shape;564;p60"/>
              <p:cNvSpPr/>
              <p:nvPr/>
            </p:nvSpPr>
            <p:spPr>
              <a:xfrm flipH="1">
                <a:off x="6499314" y="529496"/>
                <a:ext cx="599238" cy="840888"/>
              </a:xfrm>
              <a:custGeom>
                <a:rect b="b" l="l" r="r" t="t"/>
                <a:pathLst>
                  <a:path extrusionOk="0" h="21535" w="21600">
                    <a:moveTo>
                      <a:pt x="0" y="0"/>
                    </a:moveTo>
                    <a:cubicBezTo>
                      <a:pt x="1302" y="917"/>
                      <a:pt x="2536" y="1977"/>
                      <a:pt x="3695" y="3163"/>
                    </a:cubicBezTo>
                    <a:cubicBezTo>
                      <a:pt x="7090" y="6638"/>
                      <a:pt x="9745" y="11045"/>
                      <a:pt x="12282" y="15169"/>
                    </a:cubicBezTo>
                    <a:cubicBezTo>
                      <a:pt x="13951" y="17883"/>
                      <a:pt x="15836" y="20497"/>
                      <a:pt x="18799" y="21302"/>
                    </a:cubicBezTo>
                    <a:cubicBezTo>
                      <a:pt x="19723" y="21553"/>
                      <a:pt x="20687" y="21600"/>
                      <a:pt x="21600" y="21449"/>
                    </a:cubicBezTo>
                  </a:path>
                </a:pathLst>
              </a:cu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nvGrpSpPr>
              <p:cNvPr id="565" name="Google Shape;565;p60"/>
              <p:cNvGrpSpPr/>
              <p:nvPr/>
            </p:nvGrpSpPr>
            <p:grpSpPr>
              <a:xfrm>
                <a:off x="4484885" y="986894"/>
                <a:ext cx="255321" cy="268465"/>
                <a:chOff x="0" y="0"/>
                <a:chExt cx="255321" cy="268465"/>
              </a:xfrm>
            </p:grpSpPr>
            <p:sp>
              <p:nvSpPr>
                <p:cNvPr id="566" name="Google Shape;566;p60"/>
                <p:cNvSpPr/>
                <p:nvPr/>
              </p:nvSpPr>
              <p:spPr>
                <a:xfrm>
                  <a:off x="0" y="64075"/>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67" name="Google Shape;567;p60"/>
                <p:cNvSpPr/>
                <p:nvPr/>
              </p:nvSpPr>
              <p:spPr>
                <a:xfrm flipH="1">
                  <a:off x="90999" y="0"/>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568" name="Google Shape;568;p60"/>
              <p:cNvGrpSpPr/>
              <p:nvPr/>
            </p:nvGrpSpPr>
            <p:grpSpPr>
              <a:xfrm>
                <a:off x="4789721" y="1476957"/>
                <a:ext cx="255321" cy="268465"/>
                <a:chOff x="0" y="0"/>
                <a:chExt cx="255321" cy="268465"/>
              </a:xfrm>
            </p:grpSpPr>
            <p:sp>
              <p:nvSpPr>
                <p:cNvPr id="569" name="Google Shape;569;p60"/>
                <p:cNvSpPr/>
                <p:nvPr/>
              </p:nvSpPr>
              <p:spPr>
                <a:xfrm>
                  <a:off x="0" y="64075"/>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70" name="Google Shape;570;p60"/>
                <p:cNvSpPr/>
                <p:nvPr/>
              </p:nvSpPr>
              <p:spPr>
                <a:xfrm flipH="1">
                  <a:off x="90999" y="0"/>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571" name="Google Shape;571;p60"/>
              <p:cNvGrpSpPr/>
              <p:nvPr/>
            </p:nvGrpSpPr>
            <p:grpSpPr>
              <a:xfrm>
                <a:off x="6347646" y="1449609"/>
                <a:ext cx="255321" cy="268465"/>
                <a:chOff x="0" y="0"/>
                <a:chExt cx="255321" cy="268465"/>
              </a:xfrm>
            </p:grpSpPr>
            <p:sp>
              <p:nvSpPr>
                <p:cNvPr id="572" name="Google Shape;572;p60"/>
                <p:cNvSpPr/>
                <p:nvPr/>
              </p:nvSpPr>
              <p:spPr>
                <a:xfrm>
                  <a:off x="0" y="64075"/>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73" name="Google Shape;573;p60"/>
                <p:cNvSpPr/>
                <p:nvPr/>
              </p:nvSpPr>
              <p:spPr>
                <a:xfrm flipH="1">
                  <a:off x="90999" y="0"/>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574" name="Google Shape;574;p60"/>
              <p:cNvGrpSpPr/>
              <p:nvPr/>
            </p:nvGrpSpPr>
            <p:grpSpPr>
              <a:xfrm>
                <a:off x="529048" y="0"/>
                <a:ext cx="700200" cy="700800"/>
                <a:chOff x="0" y="0"/>
                <a:chExt cx="700200" cy="700800"/>
              </a:xfrm>
            </p:grpSpPr>
            <p:sp>
              <p:nvSpPr>
                <p:cNvPr id="575" name="Google Shape;575;p60"/>
                <p:cNvSpPr/>
                <p:nvPr/>
              </p:nvSpPr>
              <p:spPr>
                <a:xfrm>
                  <a:off x="0" y="0"/>
                  <a:ext cx="700200" cy="700800"/>
                </a:xfrm>
                <a:prstGeom prst="ellipse">
                  <a:avLst/>
                </a:prstGeom>
                <a:solidFill>
                  <a:srgbClr val="FFFFFF"/>
                </a:solid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nvGrpSpPr>
                <p:cNvPr id="576" name="Google Shape;576;p60"/>
                <p:cNvGrpSpPr/>
                <p:nvPr/>
              </p:nvGrpSpPr>
              <p:grpSpPr>
                <a:xfrm>
                  <a:off x="236824" y="130315"/>
                  <a:ext cx="314974" cy="440173"/>
                  <a:chOff x="0" y="0"/>
                  <a:chExt cx="314974" cy="440173"/>
                </a:xfrm>
              </p:grpSpPr>
              <p:sp>
                <p:nvSpPr>
                  <p:cNvPr id="577" name="Google Shape;577;p60"/>
                  <p:cNvSpPr/>
                  <p:nvPr/>
                </p:nvSpPr>
                <p:spPr>
                  <a:xfrm>
                    <a:off x="213574" y="66281"/>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78" name="Google Shape;578;p60"/>
                  <p:cNvSpPr/>
                  <p:nvPr/>
                </p:nvSpPr>
                <p:spPr>
                  <a:xfrm>
                    <a:off x="0" y="0"/>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79" name="Google Shape;579;p60"/>
                  <p:cNvSpPr/>
                  <p:nvPr/>
                </p:nvSpPr>
                <p:spPr>
                  <a:xfrm>
                    <a:off x="0" y="338773"/>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80" name="Google Shape;580;p60"/>
                  <p:cNvCxnSpPr/>
                  <p:nvPr/>
                </p:nvCxnSpPr>
                <p:spPr>
                  <a:xfrm rot="10800000">
                    <a:off x="50646" y="97148"/>
                    <a:ext cx="0" cy="233700"/>
                  </a:xfrm>
                  <a:prstGeom prst="straightConnector1">
                    <a:avLst/>
                  </a:prstGeom>
                  <a:noFill/>
                  <a:ln cap="flat" cmpd="sng" w="38100">
                    <a:solidFill>
                      <a:srgbClr val="51A7F9"/>
                    </a:solidFill>
                    <a:prstDash val="solid"/>
                    <a:miter lim="400000"/>
                    <a:headEnd len="sm" w="sm" type="none"/>
                    <a:tailEnd len="sm" w="sm" type="none"/>
                  </a:ln>
                </p:spPr>
              </p:cxnSp>
              <p:sp>
                <p:nvSpPr>
                  <p:cNvPr id="581" name="Google Shape;581;p60"/>
                  <p:cNvSpPr/>
                  <p:nvPr/>
                </p:nvSpPr>
                <p:spPr>
                  <a:xfrm>
                    <a:off x="62814" y="165625"/>
                    <a:ext cx="200381" cy="171990"/>
                  </a:xfrm>
                  <a:custGeom>
                    <a:rect b="b" l="l" r="r" t="t"/>
                    <a:pathLst>
                      <a:path extrusionOk="0" h="21600" w="21587">
                        <a:moveTo>
                          <a:pt x="21587" y="0"/>
                        </a:moveTo>
                        <a:cubicBezTo>
                          <a:pt x="21501" y="6911"/>
                          <a:pt x="17123" y="12728"/>
                          <a:pt x="11256" y="13726"/>
                        </a:cubicBezTo>
                        <a:cubicBezTo>
                          <a:pt x="8707" y="14159"/>
                          <a:pt x="6007" y="13580"/>
                          <a:pt x="3658" y="14859"/>
                        </a:cubicBezTo>
                        <a:cubicBezTo>
                          <a:pt x="1415" y="16082"/>
                          <a:pt x="-13" y="18713"/>
                          <a:pt x="0" y="21600"/>
                        </a:cubicBezTo>
                      </a:path>
                    </a:pathLst>
                  </a:cu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grpSp>
        </p:grpSp>
        <p:sp>
          <p:nvSpPr>
            <p:cNvPr id="582" name="Google Shape;582;p60"/>
            <p:cNvSpPr txBox="1"/>
            <p:nvPr/>
          </p:nvSpPr>
          <p:spPr>
            <a:xfrm>
              <a:off x="14605370" y="0"/>
              <a:ext cx="7538700" cy="1070100"/>
            </a:xfrm>
            <a:prstGeom prst="rect">
              <a:avLst/>
            </a:prstGeom>
            <a:noFill/>
            <a:ln>
              <a:noFill/>
            </a:ln>
          </p:spPr>
          <p:txBody>
            <a:bodyPr anchorCtr="0" anchor="ctr" bIns="26775" lIns="26775" spcFirstLastPara="1" rIns="26775" wrap="square" tIns="26775">
              <a:noAutofit/>
            </a:bodyPr>
            <a:lstStyle/>
            <a:p>
              <a:pPr indent="-196850" lvl="0" marL="190500" marR="0" rtl="0" algn="l">
                <a:lnSpc>
                  <a:spcPct val="100000"/>
                </a:lnSpc>
                <a:spcBef>
                  <a:spcPts val="0"/>
                </a:spcBef>
                <a:spcAft>
                  <a:spcPts val="0"/>
                </a:spcAft>
                <a:buClr>
                  <a:srgbClr val="595959"/>
                </a:buClr>
                <a:buSzPts val="1700"/>
                <a:buFont typeface="Roboto"/>
                <a:buChar char="•"/>
              </a:pPr>
              <a:r>
                <a:rPr i="0" lang="en" sz="1700" u="none" cap="none" strike="noStrike">
                  <a:solidFill>
                    <a:srgbClr val="595959"/>
                  </a:solidFill>
                  <a:latin typeface="Roboto"/>
                  <a:ea typeface="Roboto"/>
                  <a:cs typeface="Roboto"/>
                  <a:sym typeface="Roboto"/>
                </a:rPr>
                <a:t>The Pull Request model</a:t>
              </a:r>
              <a:endParaRPr sz="500">
                <a:latin typeface="Roboto"/>
                <a:ea typeface="Roboto"/>
                <a:cs typeface="Roboto"/>
                <a:sym typeface="Roboto"/>
              </a:endParaRPr>
            </a:p>
          </p:txBody>
        </p:sp>
      </p:grpSp>
      <p:sp>
        <p:nvSpPr>
          <p:cNvPr id="583" name="Google Shape;583;p60"/>
          <p:cNvSpPr txBox="1"/>
          <p:nvPr>
            <p:ph idx="1" type="body"/>
          </p:nvPr>
        </p:nvSpPr>
        <p:spPr>
          <a:xfrm>
            <a:off x="1847360" y="3367012"/>
            <a:ext cx="2459400" cy="1128600"/>
          </a:xfrm>
          <a:prstGeom prst="rect">
            <a:avLst/>
          </a:prstGeom>
          <a:noFill/>
          <a:ln>
            <a:noFill/>
          </a:ln>
        </p:spPr>
        <p:txBody>
          <a:bodyPr anchorCtr="0" anchor="ctr"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Lower barrier to entry</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Easier to contribute</a:t>
            </a:r>
            <a:endParaRPr>
              <a:latin typeface="Roboto"/>
              <a:ea typeface="Roboto"/>
              <a:cs typeface="Roboto"/>
              <a:sym typeface="Roboto"/>
            </a:endParaRPr>
          </a:p>
        </p:txBody>
      </p:sp>
      <p:grpSp>
        <p:nvGrpSpPr>
          <p:cNvPr id="584" name="Google Shape;584;p60"/>
          <p:cNvGrpSpPr/>
          <p:nvPr/>
        </p:nvGrpSpPr>
        <p:grpSpPr>
          <a:xfrm>
            <a:off x="4673776" y="3367012"/>
            <a:ext cx="2622859" cy="1128488"/>
            <a:chOff x="0" y="0"/>
            <a:chExt cx="6994292" cy="3009300"/>
          </a:xfrm>
        </p:grpSpPr>
        <p:sp>
          <p:nvSpPr>
            <p:cNvPr id="585" name="Google Shape;585;p60"/>
            <p:cNvSpPr txBox="1"/>
            <p:nvPr/>
          </p:nvSpPr>
          <p:spPr>
            <a:xfrm>
              <a:off x="2248592" y="0"/>
              <a:ext cx="4745700" cy="30093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595959"/>
                </a:buClr>
                <a:buSzPts val="1700"/>
                <a:buFont typeface="Helvetica Neue"/>
                <a:buNone/>
              </a:pPr>
              <a:r>
                <a:rPr i="0" lang="en" sz="1700" u="none" cap="none" strike="noStrike">
                  <a:solidFill>
                    <a:srgbClr val="595959"/>
                  </a:solidFill>
                  <a:latin typeface="Roboto"/>
                  <a:ea typeface="Roboto"/>
                  <a:cs typeface="Roboto"/>
                  <a:sym typeface="Roboto"/>
                </a:rPr>
                <a:t>More production</a:t>
              </a:r>
              <a:endParaRPr sz="500">
                <a:latin typeface="Roboto"/>
                <a:ea typeface="Roboto"/>
                <a:cs typeface="Roboto"/>
                <a:sym typeface="Roboto"/>
              </a:endParaRPr>
            </a:p>
          </p:txBody>
        </p:sp>
        <p:sp>
          <p:nvSpPr>
            <p:cNvPr id="586" name="Google Shape;586;p60"/>
            <p:cNvSpPr/>
            <p:nvPr/>
          </p:nvSpPr>
          <p:spPr>
            <a:xfrm>
              <a:off x="0" y="1213904"/>
              <a:ext cx="1269900" cy="581400"/>
            </a:xfrm>
            <a:prstGeom prst="rightArrow">
              <a:avLst>
                <a:gd fmla="val 27035" name="adj1"/>
                <a:gd fmla="val 71634" name="adj2"/>
              </a:avLst>
            </a:prstGeom>
            <a:solidFill>
              <a:srgbClr val="AE00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i="0" sz="1200" u="none" cap="none" strike="noStrike">
                <a:solidFill>
                  <a:srgbClr val="FFFFFF"/>
                </a:solidFill>
                <a:latin typeface="Roboto"/>
                <a:ea typeface="Roboto"/>
                <a:cs typeface="Roboto"/>
                <a:sym typeface="Roboto"/>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1"/>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592" name="Google Shape;592;p61"/>
          <p:cNvSpPr txBox="1"/>
          <p:nvPr>
            <p:ph idx="1" type="body"/>
          </p:nvPr>
        </p:nvSpPr>
        <p:spPr>
          <a:xfrm>
            <a:off x="385627" y="1242237"/>
            <a:ext cx="3900300" cy="33153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Profile pages for users and projects</a:t>
            </a:r>
            <a:endParaRPr>
              <a:latin typeface="Roboto"/>
              <a:ea typeface="Roboto"/>
              <a:cs typeface="Roboto"/>
              <a:sym typeface="Roboto"/>
            </a:endParaRPr>
          </a:p>
          <a:p>
            <a:pPr indent="-88900" lvl="0" marL="190500" rtl="0" algn="l">
              <a:lnSpc>
                <a:spcPct val="100000"/>
              </a:lnSpc>
              <a:spcBef>
                <a:spcPts val="700"/>
              </a:spcBef>
              <a:spcAft>
                <a:spcPts val="0"/>
              </a:spcAft>
              <a:buSzPts val="1700"/>
              <a:buNone/>
            </a:pPr>
            <a:r>
              <a:t/>
            </a:r>
            <a:endParaRPr sz="1700">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Rich inferences about people’s expertise and level of commitment</a:t>
            </a:r>
            <a:endParaRPr>
              <a:latin typeface="Roboto"/>
              <a:ea typeface="Roboto"/>
              <a:cs typeface="Roboto"/>
              <a:sym typeface="Roboto"/>
            </a:endParaRPr>
          </a:p>
          <a:p>
            <a:pPr indent="-88900" lvl="0" marL="190500" rtl="0" algn="l">
              <a:lnSpc>
                <a:spcPct val="100000"/>
              </a:lnSpc>
              <a:spcBef>
                <a:spcPts val="700"/>
              </a:spcBef>
              <a:spcAft>
                <a:spcPts val="0"/>
              </a:spcAft>
              <a:buSzPts val="1700"/>
              <a:buNone/>
            </a:pPr>
            <a:r>
              <a:t/>
            </a:r>
            <a:endParaRPr sz="1700">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Impacts collaboration, but also recruiting and hiring</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(Dabbish et al. 2012), (Marlow et al. 2013), (Marlow and Dabbish 2013)</a:t>
            </a:r>
            <a:endParaRPr>
              <a:latin typeface="Roboto"/>
              <a:ea typeface="Roboto"/>
              <a:cs typeface="Roboto"/>
              <a:sym typeface="Roboto"/>
            </a:endParaRPr>
          </a:p>
        </p:txBody>
      </p:sp>
      <p:sp>
        <p:nvSpPr>
          <p:cNvPr id="593" name="Google Shape;593;p61"/>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High level of transparency</a:t>
            </a:r>
            <a:endParaRPr>
              <a:latin typeface="Roboto"/>
              <a:ea typeface="Roboto"/>
              <a:cs typeface="Roboto"/>
              <a:sym typeface="Roboto"/>
            </a:endParaRPr>
          </a:p>
        </p:txBody>
      </p:sp>
      <p:grpSp>
        <p:nvGrpSpPr>
          <p:cNvPr id="594" name="Google Shape;594;p61"/>
          <p:cNvGrpSpPr/>
          <p:nvPr/>
        </p:nvGrpSpPr>
        <p:grpSpPr>
          <a:xfrm>
            <a:off x="5195967" y="1003077"/>
            <a:ext cx="3738470" cy="2524682"/>
            <a:chOff x="0" y="0"/>
            <a:chExt cx="9969254" cy="6732485"/>
          </a:xfrm>
        </p:grpSpPr>
        <p:grpSp>
          <p:nvGrpSpPr>
            <p:cNvPr id="595" name="Google Shape;595;p61"/>
            <p:cNvGrpSpPr/>
            <p:nvPr/>
          </p:nvGrpSpPr>
          <p:grpSpPr>
            <a:xfrm>
              <a:off x="0" y="0"/>
              <a:ext cx="9969254" cy="6732485"/>
              <a:chOff x="0" y="0"/>
              <a:chExt cx="9969254" cy="6732485"/>
            </a:xfrm>
          </p:grpSpPr>
          <p:pic>
            <p:nvPicPr>
              <p:cNvPr descr="ashleygwilliams (ashley williams).pdf" id="596" name="Google Shape;596;p61"/>
              <p:cNvPicPr preferRelativeResize="0"/>
              <p:nvPr/>
            </p:nvPicPr>
            <p:blipFill rotWithShape="1">
              <a:blip r:embed="rId3">
                <a:alphaModFix/>
              </a:blip>
              <a:srcRect b="6554" l="2525" r="2534" t="10471"/>
              <a:stretch/>
            </p:blipFill>
            <p:spPr>
              <a:xfrm>
                <a:off x="0" y="0"/>
                <a:ext cx="9969254" cy="6732485"/>
              </a:xfrm>
              <a:prstGeom prst="rect">
                <a:avLst/>
              </a:prstGeom>
              <a:noFill/>
              <a:ln cap="flat" cmpd="sng" w="25400">
                <a:solidFill>
                  <a:srgbClr val="F3F7F5"/>
                </a:solidFill>
                <a:prstDash val="solid"/>
                <a:miter lim="400000"/>
                <a:headEnd len="sm" w="sm" type="none"/>
                <a:tailEnd len="sm" w="sm" type="none"/>
              </a:ln>
              <a:effectLst>
                <a:outerShdw blurRad="50800" rotWithShape="0" dir="3600000" dist="25400">
                  <a:srgbClr val="000000">
                    <a:alpha val="69800"/>
                  </a:srgbClr>
                </a:outerShdw>
              </a:effectLst>
            </p:spPr>
          </p:pic>
          <p:sp>
            <p:nvSpPr>
              <p:cNvPr id="597" name="Google Shape;597;p61"/>
              <p:cNvSpPr/>
              <p:nvPr/>
            </p:nvSpPr>
            <p:spPr>
              <a:xfrm>
                <a:off x="312946" y="3492321"/>
                <a:ext cx="1858500" cy="4839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98" name="Google Shape;598;p61"/>
              <p:cNvSpPr/>
              <p:nvPr/>
            </p:nvSpPr>
            <p:spPr>
              <a:xfrm>
                <a:off x="312946" y="3995501"/>
                <a:ext cx="2028600" cy="2511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99" name="Google Shape;599;p61"/>
              <p:cNvSpPr/>
              <p:nvPr/>
            </p:nvSpPr>
            <p:spPr>
              <a:xfrm>
                <a:off x="56789" y="2463451"/>
                <a:ext cx="2218800" cy="5277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600" name="Google Shape;600;p61"/>
              <p:cNvSpPr/>
              <p:nvPr/>
            </p:nvSpPr>
            <p:spPr>
              <a:xfrm>
                <a:off x="132692" y="121310"/>
                <a:ext cx="2184900" cy="22287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601" name="Google Shape;601;p61"/>
              <p:cNvSpPr/>
              <p:nvPr/>
            </p:nvSpPr>
            <p:spPr>
              <a:xfrm>
                <a:off x="2858723" y="2149982"/>
                <a:ext cx="2218800" cy="4839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602" name="Google Shape;602;p61"/>
            <p:cNvGrpSpPr/>
            <p:nvPr/>
          </p:nvGrpSpPr>
          <p:grpSpPr>
            <a:xfrm>
              <a:off x="146365" y="196346"/>
              <a:ext cx="2149744" cy="2149744"/>
              <a:chOff x="0" y="0"/>
              <a:chExt cx="2149744" cy="2149744"/>
            </a:xfrm>
          </p:grpSpPr>
          <p:pic>
            <p:nvPicPr>
              <p:cNvPr descr="Image" id="603" name="Google Shape;603;p61"/>
              <p:cNvPicPr preferRelativeResize="0"/>
              <p:nvPr/>
            </p:nvPicPr>
            <p:blipFill rotWithShape="1">
              <a:blip r:embed="rId4">
                <a:alphaModFix/>
              </a:blip>
              <a:srcRect b="0" l="0" r="0" t="0"/>
              <a:stretch/>
            </p:blipFill>
            <p:spPr>
              <a:xfrm>
                <a:off x="0" y="0"/>
                <a:ext cx="2149744" cy="2149744"/>
              </a:xfrm>
              <a:prstGeom prst="rect">
                <a:avLst/>
              </a:prstGeom>
              <a:noFill/>
              <a:ln>
                <a:noFill/>
              </a:ln>
            </p:spPr>
          </p:pic>
          <p:sp>
            <p:nvSpPr>
              <p:cNvPr id="604" name="Google Shape;604;p61"/>
              <p:cNvSpPr/>
              <p:nvPr/>
            </p:nvSpPr>
            <p:spPr>
              <a:xfrm rot="-239890">
                <a:off x="703581" y="1118746"/>
                <a:ext cx="770174" cy="606277"/>
              </a:xfrm>
              <a:prstGeom prst="rect">
                <a:avLst/>
              </a:prstGeom>
              <a:solidFill>
                <a:srgbClr val="41414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venir"/>
                  <a:buNone/>
                </a:pPr>
                <a:r>
                  <a:rPr b="0" i="0" lang="en" sz="900" u="none" cap="none" strike="noStrike">
                    <a:solidFill>
                      <a:srgbClr val="FFFFFF"/>
                    </a:solidFill>
                    <a:latin typeface="Avenir"/>
                    <a:ea typeface="Avenir"/>
                    <a:cs typeface="Avenir"/>
                    <a:sym typeface="Avenir"/>
                  </a:rPr>
                  <a:t>CV</a:t>
                </a:r>
                <a:endParaRPr sz="500"/>
              </a:p>
            </p:txBody>
          </p:sp>
          <p:sp>
            <p:nvSpPr>
              <p:cNvPr id="605" name="Google Shape;605;p61"/>
              <p:cNvSpPr/>
              <p:nvPr/>
            </p:nvSpPr>
            <p:spPr>
              <a:xfrm rot="-239533">
                <a:off x="579360" y="1113451"/>
                <a:ext cx="917827" cy="40590"/>
              </a:xfrm>
              <a:prstGeom prst="rect">
                <a:avLst/>
              </a:prstGeom>
              <a:solidFill>
                <a:srgbClr val="6D6E6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3500"/>
                  <a:buFont typeface="Avenir"/>
                  <a:buNone/>
                </a:pPr>
                <a:r>
                  <a:t/>
                </a:r>
                <a:endParaRPr b="0" i="0" sz="3500" u="none" cap="none" strike="noStrike">
                  <a:solidFill>
                    <a:srgbClr val="FFFFFF"/>
                  </a:solidFill>
                  <a:latin typeface="Avenir"/>
                  <a:ea typeface="Avenir"/>
                  <a:cs typeface="Avenir"/>
                  <a:sym typeface="Avenir"/>
                </a:endParaRPr>
              </a:p>
            </p:txBody>
          </p:sp>
        </p:grpSp>
      </p:grpSp>
      <p:grpSp>
        <p:nvGrpSpPr>
          <p:cNvPr id="606" name="Google Shape;606;p61"/>
          <p:cNvGrpSpPr/>
          <p:nvPr/>
        </p:nvGrpSpPr>
        <p:grpSpPr>
          <a:xfrm>
            <a:off x="4920841" y="2131120"/>
            <a:ext cx="4159013" cy="2604937"/>
            <a:chOff x="0" y="0"/>
            <a:chExt cx="11090700" cy="6946500"/>
          </a:xfrm>
        </p:grpSpPr>
        <p:sp>
          <p:nvSpPr>
            <p:cNvPr id="607" name="Google Shape;607;p61"/>
            <p:cNvSpPr/>
            <p:nvPr/>
          </p:nvSpPr>
          <p:spPr>
            <a:xfrm>
              <a:off x="0" y="0"/>
              <a:ext cx="11090700" cy="6946500"/>
            </a:xfrm>
            <a:prstGeom prst="rect">
              <a:avLst/>
            </a:prstGeom>
            <a:solidFill>
              <a:srgbClr val="FFFFFF"/>
            </a:solidFill>
            <a:ln>
              <a:noFill/>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nvGrpSpPr>
            <p:cNvPr id="608" name="Google Shape;608;p61"/>
            <p:cNvGrpSpPr/>
            <p:nvPr/>
          </p:nvGrpSpPr>
          <p:grpSpPr>
            <a:xfrm>
              <a:off x="10288" y="43827"/>
              <a:ext cx="11070227" cy="6858841"/>
              <a:chOff x="0" y="0"/>
              <a:chExt cx="11070227" cy="6858841"/>
            </a:xfrm>
          </p:grpSpPr>
          <p:pic>
            <p:nvPicPr>
              <p:cNvPr descr="Image" id="609" name="Google Shape;609;p61"/>
              <p:cNvPicPr preferRelativeResize="0"/>
              <p:nvPr/>
            </p:nvPicPr>
            <p:blipFill rotWithShape="1">
              <a:blip r:embed="rId5">
                <a:alphaModFix/>
              </a:blip>
              <a:srcRect b="0" l="0" r="0" t="0"/>
              <a:stretch/>
            </p:blipFill>
            <p:spPr>
              <a:xfrm>
                <a:off x="0" y="0"/>
                <a:ext cx="11064909" cy="2851552"/>
              </a:xfrm>
              <a:prstGeom prst="rect">
                <a:avLst/>
              </a:prstGeom>
              <a:noFill/>
              <a:ln>
                <a:noFill/>
              </a:ln>
            </p:spPr>
          </p:pic>
          <p:pic>
            <p:nvPicPr>
              <p:cNvPr descr="Image" id="610" name="Google Shape;610;p61"/>
              <p:cNvPicPr preferRelativeResize="0"/>
              <p:nvPr/>
            </p:nvPicPr>
            <p:blipFill rotWithShape="1">
              <a:blip r:embed="rId6">
                <a:alphaModFix/>
              </a:blip>
              <a:srcRect b="0" l="0" r="0" t="0"/>
              <a:stretch/>
            </p:blipFill>
            <p:spPr>
              <a:xfrm>
                <a:off x="31239" y="2767470"/>
                <a:ext cx="11038988" cy="4091371"/>
              </a:xfrm>
              <a:prstGeom prst="rect">
                <a:avLst/>
              </a:prstGeom>
              <a:noFill/>
              <a:ln>
                <a:noFill/>
              </a:ln>
            </p:spPr>
          </p:pic>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What’s the experience of contributing?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ph idx="4294967295" type="body"/>
          </p:nvPr>
        </p:nvSpPr>
        <p:spPr>
          <a:xfrm>
            <a:off x="3786425" y="3572450"/>
            <a:ext cx="17508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Asst. Professor, Institute for Software Research, Carnegie Mellon </a:t>
            </a:r>
            <a:endParaRPr sz="1000">
              <a:solidFill>
                <a:schemeClr val="dk2"/>
              </a:solidFill>
            </a:endParaRPr>
          </a:p>
          <a:p>
            <a:pPr indent="0" lvl="0" marL="0" rtl="0" algn="ctr">
              <a:spcBef>
                <a:spcPts val="0"/>
              </a:spcBef>
              <a:spcAft>
                <a:spcPts val="0"/>
              </a:spcAft>
              <a:buNone/>
            </a:pPr>
            <a:r>
              <a:t/>
            </a:r>
            <a:endParaRPr sz="1000">
              <a:solidFill>
                <a:schemeClr val="dk2"/>
              </a:solidFill>
            </a:endParaRPr>
          </a:p>
          <a:p>
            <a:pPr indent="0" lvl="0" marL="0" rtl="0" algn="ctr">
              <a:spcBef>
                <a:spcPts val="0"/>
              </a:spcBef>
              <a:spcAft>
                <a:spcPts val="0"/>
              </a:spcAft>
              <a:buNone/>
            </a:pPr>
            <a:r>
              <a:rPr lang="en" sz="1000" u="sng">
                <a:solidFill>
                  <a:schemeClr val="hlink"/>
                </a:solidFill>
                <a:hlinkClick r:id="rId3"/>
              </a:rPr>
              <a:t>http://cmustrudel.github.io/</a:t>
            </a:r>
            <a:r>
              <a:rPr lang="en" sz="1000">
                <a:solidFill>
                  <a:schemeClr val="dk2"/>
                </a:solidFill>
              </a:rPr>
              <a:t> </a:t>
            </a:r>
            <a:endParaRPr sz="1000">
              <a:solidFill>
                <a:schemeClr val="dk2"/>
              </a:solidFill>
            </a:endParaRPr>
          </a:p>
          <a:p>
            <a:pPr indent="0" lvl="0" marL="0" rtl="0" algn="ctr">
              <a:spcBef>
                <a:spcPts val="0"/>
              </a:spcBef>
              <a:spcAft>
                <a:spcPts val="1600"/>
              </a:spcAft>
              <a:buNone/>
            </a:pPr>
            <a:r>
              <a:rPr lang="en" sz="1000" u="sng">
                <a:solidFill>
                  <a:schemeClr val="hlink"/>
                </a:solidFill>
                <a:hlinkClick r:id="rId4"/>
              </a:rPr>
              <a:t>vasilescu@cmu.edu</a:t>
            </a:r>
            <a:r>
              <a:rPr lang="en" sz="1000">
                <a:solidFill>
                  <a:schemeClr val="dk2"/>
                </a:solidFill>
              </a:rPr>
              <a:t> </a:t>
            </a:r>
            <a:endParaRPr sz="1000">
              <a:solidFill>
                <a:schemeClr val="dk2"/>
              </a:solidFill>
            </a:endParaRPr>
          </a:p>
        </p:txBody>
      </p:sp>
      <p:sp>
        <p:nvSpPr>
          <p:cNvPr id="185" name="Google Shape;185;p36"/>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6"/>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Your team leaders</a:t>
            </a:r>
            <a:endParaRPr/>
          </a:p>
          <a:p>
            <a:pPr indent="0" lvl="0" marL="0" rtl="0" algn="ctr">
              <a:spcBef>
                <a:spcPts val="400"/>
              </a:spcBef>
              <a:spcAft>
                <a:spcPts val="400"/>
              </a:spcAft>
              <a:buNone/>
            </a:pPr>
            <a:r>
              <a:rPr i="1" lang="en" sz="1600"/>
              <a:t>Studying online social behavior, collaboration in open source, and large scale data analysis</a:t>
            </a:r>
            <a:endParaRPr i="1" sz="1600"/>
          </a:p>
        </p:txBody>
      </p:sp>
      <p:pic>
        <p:nvPicPr>
          <p:cNvPr id="187" name="Google Shape;187;p36"/>
          <p:cNvPicPr preferRelativeResize="0"/>
          <p:nvPr/>
        </p:nvPicPr>
        <p:blipFill rotWithShape="1">
          <a:blip r:embed="rId5">
            <a:alphaModFix/>
          </a:blip>
          <a:srcRect b="10354" l="0" r="0" t="10362"/>
          <a:stretch/>
        </p:blipFill>
        <p:spPr>
          <a:xfrm>
            <a:off x="2173325" y="1667211"/>
            <a:ext cx="1340100" cy="1340100"/>
          </a:xfrm>
          <a:prstGeom prst="ellipse">
            <a:avLst/>
          </a:prstGeom>
          <a:noFill/>
          <a:ln>
            <a:noFill/>
          </a:ln>
        </p:spPr>
      </p:pic>
      <p:pic>
        <p:nvPicPr>
          <p:cNvPr id="188" name="Google Shape;188;p36"/>
          <p:cNvPicPr preferRelativeResize="0"/>
          <p:nvPr/>
        </p:nvPicPr>
        <p:blipFill rotWithShape="1">
          <a:blip r:embed="rId6">
            <a:alphaModFix/>
          </a:blip>
          <a:srcRect b="8361" l="0" r="0" t="8361"/>
          <a:stretch/>
        </p:blipFill>
        <p:spPr>
          <a:xfrm>
            <a:off x="3959878" y="1667201"/>
            <a:ext cx="1340100" cy="1340100"/>
          </a:xfrm>
          <a:prstGeom prst="ellipse">
            <a:avLst/>
          </a:prstGeom>
          <a:noFill/>
          <a:ln>
            <a:noFill/>
          </a:ln>
        </p:spPr>
      </p:pic>
      <p:sp>
        <p:nvSpPr>
          <p:cNvPr id="189" name="Google Shape;189;p36"/>
          <p:cNvSpPr txBox="1"/>
          <p:nvPr>
            <p:ph idx="4294967295" type="title"/>
          </p:nvPr>
        </p:nvSpPr>
        <p:spPr>
          <a:xfrm>
            <a:off x="1755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Laura Dabbish</a:t>
            </a:r>
            <a:endParaRPr sz="1600">
              <a:solidFill>
                <a:schemeClr val="dk1"/>
              </a:solidFill>
            </a:endParaRPr>
          </a:p>
        </p:txBody>
      </p:sp>
      <p:sp>
        <p:nvSpPr>
          <p:cNvPr id="190" name="Google Shape;190;p36"/>
          <p:cNvSpPr txBox="1"/>
          <p:nvPr>
            <p:ph idx="4294967295" type="body"/>
          </p:nvPr>
        </p:nvSpPr>
        <p:spPr>
          <a:xfrm>
            <a:off x="1981200" y="3572450"/>
            <a:ext cx="16566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Associate Professor, HCII &amp; Heinz College, Carnegie Mellon </a:t>
            </a:r>
            <a:endParaRPr sz="1000">
              <a:solidFill>
                <a:schemeClr val="dk2"/>
              </a:solidFill>
            </a:endParaRPr>
          </a:p>
          <a:p>
            <a:pPr indent="0" lvl="0" marL="0" rtl="0" algn="ctr">
              <a:spcBef>
                <a:spcPts val="1600"/>
              </a:spcBef>
              <a:spcAft>
                <a:spcPts val="1600"/>
              </a:spcAft>
              <a:buNone/>
            </a:pPr>
            <a:r>
              <a:rPr lang="en" sz="1000" u="sng">
                <a:solidFill>
                  <a:schemeClr val="hlink"/>
                </a:solidFill>
                <a:hlinkClick r:id="rId7"/>
              </a:rPr>
              <a:t>dabbish@cmu.edu</a:t>
            </a:r>
            <a:r>
              <a:rPr lang="en" sz="1000">
                <a:solidFill>
                  <a:schemeClr val="dk2"/>
                </a:solidFill>
              </a:rPr>
              <a:t> </a:t>
            </a:r>
            <a:endParaRPr sz="1000">
              <a:solidFill>
                <a:schemeClr val="dk2"/>
              </a:solidFill>
            </a:endParaRPr>
          </a:p>
        </p:txBody>
      </p:sp>
      <p:sp>
        <p:nvSpPr>
          <p:cNvPr id="191" name="Google Shape;191;p36"/>
          <p:cNvSpPr txBox="1"/>
          <p:nvPr>
            <p:ph idx="4294967295" type="title"/>
          </p:nvPr>
        </p:nvSpPr>
        <p:spPr>
          <a:xfrm>
            <a:off x="36770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Bogdan Vasilescu</a:t>
            </a:r>
            <a:endParaRPr sz="1600">
              <a:solidFill>
                <a:schemeClr val="dk1"/>
              </a:solidFill>
            </a:endParaRPr>
          </a:p>
        </p:txBody>
      </p:sp>
      <p:sp>
        <p:nvSpPr>
          <p:cNvPr id="192" name="Google Shape;192;p36"/>
          <p:cNvSpPr txBox="1"/>
          <p:nvPr>
            <p:ph idx="4294967295" type="title"/>
          </p:nvPr>
        </p:nvSpPr>
        <p:spPr>
          <a:xfrm>
            <a:off x="54377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Sophie </a:t>
            </a:r>
            <a:r>
              <a:rPr lang="en" sz="1600">
                <a:solidFill>
                  <a:schemeClr val="dk1"/>
                </a:solidFill>
              </a:rPr>
              <a:t>Huilian Qiu</a:t>
            </a:r>
            <a:endParaRPr sz="1600">
              <a:solidFill>
                <a:schemeClr val="dk1"/>
              </a:solidFill>
            </a:endParaRPr>
          </a:p>
        </p:txBody>
      </p:sp>
      <p:sp>
        <p:nvSpPr>
          <p:cNvPr id="193" name="Google Shape;193;p36"/>
          <p:cNvSpPr txBox="1"/>
          <p:nvPr>
            <p:ph idx="4294967295" type="body"/>
          </p:nvPr>
        </p:nvSpPr>
        <p:spPr>
          <a:xfrm>
            <a:off x="5603450" y="3572450"/>
            <a:ext cx="17508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PhD Student, Institute for Software Research, Carnegie Mellon</a:t>
            </a:r>
            <a:endParaRPr sz="1000">
              <a:solidFill>
                <a:schemeClr val="dk2"/>
              </a:solidFill>
            </a:endParaRPr>
          </a:p>
          <a:p>
            <a:pPr indent="0" lvl="0" marL="0" rtl="0" algn="ctr">
              <a:spcBef>
                <a:spcPts val="1600"/>
              </a:spcBef>
              <a:spcAft>
                <a:spcPts val="1600"/>
              </a:spcAft>
              <a:buNone/>
            </a:pPr>
            <a:r>
              <a:rPr lang="en" sz="1000" u="sng">
                <a:solidFill>
                  <a:schemeClr val="hlink"/>
                </a:solidFill>
                <a:hlinkClick r:id="rId8"/>
              </a:rPr>
              <a:t>huilianq@andrew.cmu.edu</a:t>
            </a:r>
            <a:r>
              <a:rPr lang="en" sz="1000">
                <a:solidFill>
                  <a:schemeClr val="dk2"/>
                </a:solidFill>
              </a:rPr>
              <a:t> </a:t>
            </a:r>
            <a:endParaRPr sz="1000">
              <a:solidFill>
                <a:schemeClr val="dk2"/>
              </a:solidFill>
            </a:endParaRPr>
          </a:p>
        </p:txBody>
      </p:sp>
      <p:pic>
        <p:nvPicPr>
          <p:cNvPr id="194" name="Google Shape;194;p36"/>
          <p:cNvPicPr preferRelativeResize="0"/>
          <p:nvPr/>
        </p:nvPicPr>
        <p:blipFill>
          <a:blip r:embed="rId9">
            <a:alphaModFix/>
          </a:blip>
          <a:stretch>
            <a:fillRect/>
          </a:stretch>
        </p:blipFill>
        <p:spPr>
          <a:xfrm>
            <a:off x="5746425" y="1664650"/>
            <a:ext cx="1340100" cy="13452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3"/>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621" name="Google Shape;621;p63"/>
          <p:cNvSpPr txBox="1"/>
          <p:nvPr>
            <p:ph idx="1" type="body"/>
          </p:nvPr>
        </p:nvSpPr>
        <p:spPr>
          <a:xfrm>
            <a:off x="325828" y="1505103"/>
            <a:ext cx="4665600" cy="28848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Equifax (market cap $14 billion) built products on top of open-source infrastructure, including Apache Struts </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Equifax did not make any contributions to open source projects</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A flaw in Apache Struts contributed to the breach (CVE-2017-5638)</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Equifax publicly blamed (with national news coverage) Apache Struts for the breach</a:t>
            </a:r>
            <a:endParaRPr>
              <a:latin typeface="Roboto"/>
              <a:ea typeface="Roboto"/>
              <a:cs typeface="Roboto"/>
              <a:sym typeface="Roboto"/>
            </a:endParaRPr>
          </a:p>
        </p:txBody>
      </p:sp>
      <p:sp>
        <p:nvSpPr>
          <p:cNvPr id="622" name="Google Shape;622;p63"/>
          <p:cNvSpPr txBox="1"/>
          <p:nvPr>
            <p:ph type="title"/>
          </p:nvPr>
        </p:nvSpPr>
        <p:spPr>
          <a:xfrm>
            <a:off x="1550" y="55079"/>
            <a:ext cx="9140700" cy="10086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High expectations toward the quality, reliability, and security of open source infrastructure</a:t>
            </a:r>
            <a:endParaRPr>
              <a:latin typeface="Roboto"/>
              <a:ea typeface="Roboto"/>
              <a:cs typeface="Roboto"/>
              <a:sym typeface="Roboto"/>
            </a:endParaRPr>
          </a:p>
        </p:txBody>
      </p:sp>
      <p:grpSp>
        <p:nvGrpSpPr>
          <p:cNvPr id="623" name="Google Shape;623;p63"/>
          <p:cNvGrpSpPr/>
          <p:nvPr/>
        </p:nvGrpSpPr>
        <p:grpSpPr>
          <a:xfrm>
            <a:off x="5274717" y="1557159"/>
            <a:ext cx="3587772" cy="2780616"/>
            <a:chOff x="0" y="0"/>
            <a:chExt cx="9567392" cy="7414976"/>
          </a:xfrm>
        </p:grpSpPr>
        <p:pic>
          <p:nvPicPr>
            <p:cNvPr descr="Image" id="624" name="Google Shape;624;p63"/>
            <p:cNvPicPr preferRelativeResize="0"/>
            <p:nvPr/>
          </p:nvPicPr>
          <p:blipFill rotWithShape="1">
            <a:blip r:embed="rId3">
              <a:alphaModFix/>
            </a:blip>
            <a:srcRect b="0" l="0" r="0" t="0"/>
            <a:stretch/>
          </p:blipFill>
          <p:spPr>
            <a:xfrm>
              <a:off x="0" y="0"/>
              <a:ext cx="9567392" cy="7414976"/>
            </a:xfrm>
            <a:prstGeom prst="rect">
              <a:avLst/>
            </a:prstGeom>
            <a:noFill/>
            <a:ln>
              <a:noFill/>
            </a:ln>
            <a:effectLst>
              <a:outerShdw blurRad="76200" rotWithShape="0">
                <a:srgbClr val="000000">
                  <a:alpha val="80000"/>
                </a:srgbClr>
              </a:outerShdw>
            </a:effectLst>
          </p:spPr>
        </p:pic>
        <p:sp>
          <p:nvSpPr>
            <p:cNvPr id="625" name="Google Shape;625;p63"/>
            <p:cNvSpPr/>
            <p:nvPr/>
          </p:nvSpPr>
          <p:spPr>
            <a:xfrm>
              <a:off x="6401619" y="2333982"/>
              <a:ext cx="3007500" cy="4462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626" name="Google Shape;626;p63"/>
          <p:cNvSpPr txBox="1"/>
          <p:nvPr/>
        </p:nvSpPr>
        <p:spPr>
          <a:xfrm>
            <a:off x="2688335" y="4593114"/>
            <a:ext cx="6375300" cy="185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1000"/>
              <a:buFont typeface="Helvetica Neue Light"/>
              <a:buNone/>
            </a:pPr>
            <a:r>
              <a:rPr b="0" i="0" lang="en" sz="1000" u="none" cap="none" strike="noStrike">
                <a:solidFill>
                  <a:srgbClr val="51565E"/>
                </a:solidFill>
                <a:latin typeface="Helvetica Neue Light"/>
                <a:ea typeface="Helvetica Neue Light"/>
                <a:cs typeface="Helvetica Neue Light"/>
                <a:sym typeface="Helvetica Neue Light"/>
              </a:rPr>
              <a:t>https://www.zdnet.com/article/equifax-confirms-apache-struts-flaw-it-failed-to-patch-was-to-blame-for-data-breach/</a:t>
            </a:r>
            <a:endParaRPr sz="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4"/>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632" name="Google Shape;632;p64"/>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High level of demands &amp; stress </a:t>
            </a:r>
            <a:endParaRPr>
              <a:latin typeface="Roboto"/>
              <a:ea typeface="Roboto"/>
              <a:cs typeface="Roboto"/>
              <a:sym typeface="Roboto"/>
            </a:endParaRPr>
          </a:p>
        </p:txBody>
      </p:sp>
      <p:sp>
        <p:nvSpPr>
          <p:cNvPr id="633" name="Google Shape;633;p64"/>
          <p:cNvSpPr txBox="1"/>
          <p:nvPr>
            <p:ph idx="1" type="body"/>
          </p:nvPr>
        </p:nvSpPr>
        <p:spPr>
          <a:xfrm>
            <a:off x="597593" y="1193229"/>
            <a:ext cx="4790700" cy="31650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a:solidFill>
                  <a:srgbClr val="51565E"/>
                </a:solidFill>
                <a:latin typeface="Roboto"/>
                <a:ea typeface="Roboto"/>
                <a:cs typeface="Roboto"/>
                <a:sym typeface="Roboto"/>
              </a:rPr>
              <a:t>Easy to report issues / submit PRs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a:solidFill>
                  <a:srgbClr val="51565E"/>
                </a:solidFill>
                <a:latin typeface="Roboto"/>
                <a:ea typeface="Roboto"/>
                <a:cs typeface="Roboto"/>
                <a:sym typeface="Roboto"/>
              </a:rPr>
              <a:t>Growing volume of requests</a:t>
            </a:r>
            <a:endParaRPr>
              <a:latin typeface="Roboto"/>
              <a:ea typeface="Roboto"/>
              <a:cs typeface="Roboto"/>
              <a:sym typeface="Roboto"/>
            </a:endParaRPr>
          </a:p>
          <a:p>
            <a:pPr indent="-101600" lvl="0" marL="190500" rtl="0" algn="l">
              <a:lnSpc>
                <a:spcPct val="100000"/>
              </a:lnSpc>
              <a:spcBef>
                <a:spcPts val="700"/>
              </a:spcBef>
              <a:spcAft>
                <a:spcPts val="0"/>
              </a:spcAft>
              <a:buSzPts val="1400"/>
              <a:buNone/>
            </a:pPr>
            <a:r>
              <a:t/>
            </a:r>
            <a:endParaRPr>
              <a:solidFill>
                <a:srgbClr val="51565E"/>
              </a:solidFill>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a:solidFill>
                  <a:srgbClr val="51565E"/>
                </a:solidFill>
                <a:latin typeface="Roboto"/>
                <a:ea typeface="Roboto"/>
                <a:cs typeface="Roboto"/>
                <a:sym typeface="Roboto"/>
              </a:rPr>
              <a:t>Social pressure to respond quickly</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a:solidFill>
                  <a:srgbClr val="51565E"/>
                </a:solidFill>
                <a:latin typeface="Roboto"/>
                <a:ea typeface="Roboto"/>
                <a:cs typeface="Roboto"/>
                <a:sym typeface="Roboto"/>
              </a:rPr>
              <a:t>Otherwise, off-putting to newcomers      (Steinmacher et al. 2015)</a:t>
            </a:r>
            <a:endParaRPr>
              <a:latin typeface="Roboto"/>
              <a:ea typeface="Roboto"/>
              <a:cs typeface="Roboto"/>
              <a:sym typeface="Roboto"/>
            </a:endParaRPr>
          </a:p>
          <a:p>
            <a:pPr indent="-101600" lvl="0" marL="190500" rtl="0" algn="l">
              <a:lnSpc>
                <a:spcPct val="100000"/>
              </a:lnSpc>
              <a:spcBef>
                <a:spcPts val="700"/>
              </a:spcBef>
              <a:spcAft>
                <a:spcPts val="0"/>
              </a:spcAft>
              <a:buSzPts val="1400"/>
              <a:buNone/>
            </a:pPr>
            <a:r>
              <a:t/>
            </a:r>
            <a:endParaRPr>
              <a:solidFill>
                <a:srgbClr val="51565E"/>
              </a:solidFill>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a:solidFill>
                  <a:srgbClr val="51565E"/>
                </a:solidFill>
                <a:latin typeface="Roboto"/>
                <a:ea typeface="Roboto"/>
                <a:cs typeface="Roboto"/>
                <a:sym typeface="Roboto"/>
              </a:rPr>
              <a:t>Entitlement, unreasonable requests from users: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i="1" lang="en">
                <a:solidFill>
                  <a:srgbClr val="51565E"/>
                </a:solidFill>
                <a:latin typeface="Roboto"/>
                <a:ea typeface="Roboto"/>
                <a:cs typeface="Roboto"/>
                <a:sym typeface="Roboto"/>
              </a:rPr>
              <a:t>“I have been waiting 2 years for Angular to track the ‘progress’ event and it still can’t get it right?!?!”</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i="1" lang="en">
                <a:solidFill>
                  <a:srgbClr val="51565E"/>
                </a:solidFill>
                <a:latin typeface="Roboto"/>
                <a:ea typeface="Roboto"/>
                <a:cs typeface="Roboto"/>
                <a:sym typeface="Roboto"/>
              </a:rPr>
              <a:t>“Thank you for your ever useless explanations.”</a:t>
            </a:r>
            <a:endParaRPr>
              <a:latin typeface="Roboto"/>
              <a:ea typeface="Roboto"/>
              <a:cs typeface="Roboto"/>
              <a:sym typeface="Roboto"/>
            </a:endParaRPr>
          </a:p>
        </p:txBody>
      </p:sp>
      <p:grpSp>
        <p:nvGrpSpPr>
          <p:cNvPr id="634" name="Google Shape;634;p64"/>
          <p:cNvGrpSpPr/>
          <p:nvPr/>
        </p:nvGrpSpPr>
        <p:grpSpPr>
          <a:xfrm>
            <a:off x="5754143" y="1290704"/>
            <a:ext cx="3003412" cy="2326233"/>
            <a:chOff x="0" y="0"/>
            <a:chExt cx="8009098" cy="6203289"/>
          </a:xfrm>
        </p:grpSpPr>
        <p:pic>
          <p:nvPicPr>
            <p:cNvPr descr="Image" id="635" name="Google Shape;635;p64"/>
            <p:cNvPicPr preferRelativeResize="0"/>
            <p:nvPr/>
          </p:nvPicPr>
          <p:blipFill rotWithShape="1">
            <a:blip r:embed="rId3">
              <a:alphaModFix/>
            </a:blip>
            <a:srcRect b="0" l="0" r="0" t="0"/>
            <a:stretch/>
          </p:blipFill>
          <p:spPr>
            <a:xfrm>
              <a:off x="0" y="0"/>
              <a:ext cx="8009098" cy="6203289"/>
            </a:xfrm>
            <a:prstGeom prst="rect">
              <a:avLst/>
            </a:prstGeom>
            <a:noFill/>
            <a:ln>
              <a:noFill/>
            </a:ln>
            <a:effectLst>
              <a:outerShdw blurRad="76200" rotWithShape="0">
                <a:srgbClr val="000000">
                  <a:alpha val="80000"/>
                </a:srgbClr>
              </a:outerShdw>
            </a:effectLst>
          </p:spPr>
        </p:pic>
        <p:sp>
          <p:nvSpPr>
            <p:cNvPr id="636" name="Google Shape;636;p64"/>
            <p:cNvSpPr/>
            <p:nvPr/>
          </p:nvSpPr>
          <p:spPr>
            <a:xfrm>
              <a:off x="452342" y="2872739"/>
              <a:ext cx="1773600" cy="843900"/>
            </a:xfrm>
            <a:prstGeom prst="roundRect">
              <a:avLst>
                <a:gd fmla="val 24594" name="adj"/>
              </a:avLst>
            </a:prstGeom>
            <a:noFill/>
            <a:ln cap="flat" cmpd="sng" w="76200">
              <a:solidFill>
                <a:srgbClr val="AE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5"/>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642" name="Google Shape;642;p65"/>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High-workload, potentially high-stress environment</a:t>
            </a:r>
            <a:endParaRPr>
              <a:latin typeface="Roboto"/>
              <a:ea typeface="Roboto"/>
              <a:cs typeface="Roboto"/>
              <a:sym typeface="Roboto"/>
            </a:endParaRPr>
          </a:p>
        </p:txBody>
      </p:sp>
      <p:sp>
        <p:nvSpPr>
          <p:cNvPr id="643" name="Google Shape;643;p65"/>
          <p:cNvSpPr txBox="1"/>
          <p:nvPr>
            <p:ph idx="1" type="body"/>
          </p:nvPr>
        </p:nvSpPr>
        <p:spPr>
          <a:xfrm>
            <a:off x="398838" y="1325251"/>
            <a:ext cx="4078500" cy="469200"/>
          </a:xfrm>
          <a:prstGeom prst="rect">
            <a:avLst/>
          </a:prstGeom>
          <a:noFill/>
          <a:ln>
            <a:noFill/>
          </a:ln>
        </p:spPr>
        <p:txBody>
          <a:bodyPr anchorCtr="0" anchor="t" bIns="26775" lIns="26775" spcFirstLastPara="1" rIns="26775" wrap="square" tIns="26775">
            <a:noAutofit/>
          </a:bodyPr>
          <a:lstStyle/>
          <a:p>
            <a:pPr indent="0" lvl="0" marL="190500" rtl="0" algn="l">
              <a:lnSpc>
                <a:spcPct val="100000"/>
              </a:lnSpc>
              <a:spcBef>
                <a:spcPts val="0"/>
              </a:spcBef>
              <a:spcAft>
                <a:spcPts val="0"/>
              </a:spcAft>
              <a:buNone/>
            </a:pPr>
            <a:r>
              <a:rPr lang="en" sz="1700">
                <a:latin typeface="Roboto"/>
                <a:ea typeface="Roboto"/>
                <a:cs typeface="Roboto"/>
                <a:sym typeface="Roboto"/>
              </a:rPr>
              <a:t>Working on many projects concurrently</a:t>
            </a:r>
            <a:endParaRPr>
              <a:latin typeface="Roboto"/>
              <a:ea typeface="Roboto"/>
              <a:cs typeface="Roboto"/>
              <a:sym typeface="Roboto"/>
            </a:endParaRPr>
          </a:p>
        </p:txBody>
      </p:sp>
      <p:sp>
        <p:nvSpPr>
          <p:cNvPr id="644" name="Google Shape;644;p65"/>
          <p:cNvSpPr txBox="1"/>
          <p:nvPr/>
        </p:nvSpPr>
        <p:spPr>
          <a:xfrm>
            <a:off x="241118" y="4574043"/>
            <a:ext cx="3567000" cy="255300"/>
          </a:xfrm>
          <a:prstGeom prst="rect">
            <a:avLst/>
          </a:pr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000000"/>
              </a:buClr>
              <a:buSzPts val="600"/>
              <a:buFont typeface="Helvetica Neue"/>
              <a:buChar char="•"/>
            </a:pPr>
            <a:r>
              <a:rPr b="0" i="0" lang="en" sz="800" u="none" cap="none" strike="noStrike">
                <a:solidFill>
                  <a:srgbClr val="000000"/>
                </a:solidFill>
                <a:latin typeface="Helvetica Neue"/>
                <a:ea typeface="Helvetica Neue"/>
                <a:cs typeface="Helvetica Neue"/>
                <a:sym typeface="Helvetica Neue"/>
              </a:rPr>
              <a:t>The Sky is Not the Limit: Multitasking on GitHub Projects.</a:t>
            </a:r>
            <a:r>
              <a:rPr b="0" i="0" lang="en" sz="800" u="none" cap="none" strike="noStrike">
                <a:solidFill>
                  <a:srgbClr val="000000"/>
                </a:solidFill>
                <a:latin typeface="Helvetica Neue Light"/>
                <a:ea typeface="Helvetica Neue Light"/>
                <a:cs typeface="Helvetica Neue Light"/>
                <a:sym typeface="Helvetica Neue Light"/>
              </a:rPr>
              <a:t> Vasilescu, B., Blincoe, K., Xuan, Q., Casalnuovo, C., Damian, D., Devanbu, P., and Filkov, V. </a:t>
            </a:r>
            <a:r>
              <a:rPr b="0" i="1" lang="en" sz="800" u="none" cap="none" strike="noStrike">
                <a:solidFill>
                  <a:srgbClr val="000000"/>
                </a:solidFill>
                <a:latin typeface="Helvetica Neue"/>
                <a:ea typeface="Helvetica Neue"/>
                <a:cs typeface="Helvetica Neue"/>
                <a:sym typeface="Helvetica Neue"/>
              </a:rPr>
              <a:t>ICSE 2016</a:t>
            </a:r>
            <a:endParaRPr sz="500"/>
          </a:p>
        </p:txBody>
      </p:sp>
      <p:grpSp>
        <p:nvGrpSpPr>
          <p:cNvPr id="645" name="Google Shape;645;p65"/>
          <p:cNvGrpSpPr/>
          <p:nvPr/>
        </p:nvGrpSpPr>
        <p:grpSpPr>
          <a:xfrm>
            <a:off x="4977274" y="1325251"/>
            <a:ext cx="3962813" cy="3376427"/>
            <a:chOff x="0" y="0"/>
            <a:chExt cx="10567500" cy="9003805"/>
          </a:xfrm>
        </p:grpSpPr>
        <p:sp>
          <p:nvSpPr>
            <p:cNvPr id="646" name="Google Shape;646;p65"/>
            <p:cNvSpPr/>
            <p:nvPr/>
          </p:nvSpPr>
          <p:spPr>
            <a:xfrm>
              <a:off x="237960" y="9003805"/>
              <a:ext cx="975272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000000"/>
                </a:buClr>
                <a:buSzPts val="600"/>
                <a:buFont typeface="Helvetica Neue"/>
                <a:buChar char="•"/>
              </a:pPr>
              <a:r>
                <a:rPr b="0" i="0" lang="en" sz="800" u="none" cap="none" strike="noStrike">
                  <a:solidFill>
                    <a:srgbClr val="000000"/>
                  </a:solidFill>
                  <a:latin typeface="Helvetica Neue"/>
                  <a:ea typeface="Helvetica Neue"/>
                  <a:cs typeface="Helvetica Neue"/>
                  <a:sym typeface="Helvetica Neue"/>
                </a:rPr>
                <a:t>Socio-Technical Work-Rate Increase Associates With Changes in Work Patterns in Online Projects.</a:t>
              </a:r>
              <a:r>
                <a:rPr b="0" i="0" lang="en" sz="800" u="none" cap="none" strike="noStrike">
                  <a:solidFill>
                    <a:srgbClr val="000000"/>
                  </a:solidFill>
                  <a:latin typeface="Helvetica Neue Light"/>
                  <a:ea typeface="Helvetica Neue Light"/>
                  <a:cs typeface="Helvetica Neue Light"/>
                  <a:sym typeface="Helvetica Neue Light"/>
                </a:rPr>
                <a:t> Sarker, F., Vasilescu, B., Blincoe, K., and Filkov, V. </a:t>
              </a:r>
              <a:r>
                <a:rPr b="0" i="1" lang="en" sz="800" u="none" cap="none" strike="noStrike">
                  <a:solidFill>
                    <a:srgbClr val="000000"/>
                  </a:solidFill>
                  <a:latin typeface="Helvetica Neue"/>
                  <a:ea typeface="Helvetica Neue"/>
                  <a:cs typeface="Helvetica Neue"/>
                  <a:sym typeface="Helvetica Neue"/>
                </a:rPr>
                <a:t>ICSE 2019</a:t>
              </a:r>
              <a:endParaRPr sz="500"/>
            </a:p>
          </p:txBody>
        </p:sp>
        <p:sp>
          <p:nvSpPr>
            <p:cNvPr id="647" name="Google Shape;647;p65"/>
            <p:cNvSpPr txBox="1"/>
            <p:nvPr/>
          </p:nvSpPr>
          <p:spPr>
            <a:xfrm>
              <a:off x="0" y="0"/>
              <a:ext cx="10567500" cy="2647800"/>
            </a:xfrm>
            <a:prstGeom prst="rect">
              <a:avLst/>
            </a:prstGeom>
            <a:noFill/>
            <a:ln>
              <a:noFill/>
            </a:ln>
          </p:spPr>
          <p:txBody>
            <a:bodyPr anchorCtr="0" anchor="t" bIns="26775" lIns="26775" spcFirstLastPara="1" rIns="26775" wrap="square" tIns="26775">
              <a:noAutofit/>
            </a:bodyPr>
            <a:lstStyle/>
            <a:p>
              <a:pPr indent="0" lvl="0" marL="177800" marR="0" rtl="0" algn="l">
                <a:lnSpc>
                  <a:spcPct val="100000"/>
                </a:lnSpc>
                <a:spcBef>
                  <a:spcPts val="0"/>
                </a:spcBef>
                <a:spcAft>
                  <a:spcPts val="0"/>
                </a:spcAft>
                <a:buNone/>
              </a:pPr>
              <a:r>
                <a:rPr i="0" lang="en" sz="1700" u="none" cap="none" strike="noStrike">
                  <a:solidFill>
                    <a:srgbClr val="595959"/>
                  </a:solidFill>
                  <a:latin typeface="Roboto"/>
                  <a:ea typeface="Roboto"/>
                  <a:cs typeface="Roboto"/>
                  <a:sym typeface="Roboto"/>
                </a:rPr>
                <a:t>Higher than average workload</a:t>
              </a:r>
              <a:endParaRPr sz="500">
                <a:latin typeface="Roboto"/>
                <a:ea typeface="Roboto"/>
                <a:cs typeface="Roboto"/>
                <a:sym typeface="Roboto"/>
              </a:endParaRPr>
            </a:p>
          </p:txBody>
        </p:sp>
        <p:grpSp>
          <p:nvGrpSpPr>
            <p:cNvPr id="648" name="Google Shape;648;p65"/>
            <p:cNvGrpSpPr/>
            <p:nvPr/>
          </p:nvGrpSpPr>
          <p:grpSpPr>
            <a:xfrm>
              <a:off x="704954" y="1439105"/>
              <a:ext cx="8651696" cy="6865764"/>
              <a:chOff x="0" y="0"/>
              <a:chExt cx="8651696" cy="6865764"/>
            </a:xfrm>
          </p:grpSpPr>
          <p:pic>
            <p:nvPicPr>
              <p:cNvPr descr="commit_vs_wk_plt.pdf" id="649" name="Google Shape;649;p65"/>
              <p:cNvPicPr preferRelativeResize="0"/>
              <p:nvPr/>
            </p:nvPicPr>
            <p:blipFill rotWithShape="1">
              <a:blip r:embed="rId3">
                <a:alphaModFix/>
              </a:blip>
              <a:srcRect b="0" l="0" r="0" t="21599"/>
              <a:stretch/>
            </p:blipFill>
            <p:spPr>
              <a:xfrm>
                <a:off x="0" y="82801"/>
                <a:ext cx="8651696" cy="6782963"/>
              </a:xfrm>
              <a:prstGeom prst="rect">
                <a:avLst/>
              </a:prstGeom>
              <a:noFill/>
              <a:ln>
                <a:noFill/>
              </a:ln>
            </p:spPr>
          </p:pic>
          <p:pic>
            <p:nvPicPr>
              <p:cNvPr descr="commit_vs_wk_plt.pdf" id="650" name="Google Shape;650;p65"/>
              <p:cNvPicPr preferRelativeResize="0"/>
              <p:nvPr/>
            </p:nvPicPr>
            <p:blipFill rotWithShape="1">
              <a:blip r:embed="rId3">
                <a:alphaModFix/>
              </a:blip>
              <a:srcRect b="76073" l="17015" r="53697" t="9523"/>
              <a:stretch/>
            </p:blipFill>
            <p:spPr>
              <a:xfrm>
                <a:off x="1309789" y="0"/>
                <a:ext cx="3277024" cy="1611463"/>
              </a:xfrm>
              <a:prstGeom prst="rect">
                <a:avLst/>
              </a:prstGeom>
              <a:noFill/>
              <a:ln>
                <a:noFill/>
              </a:ln>
            </p:spPr>
          </p:pic>
        </p:grpSp>
      </p:grpSp>
      <p:sp>
        <p:nvSpPr>
          <p:cNvPr id="651" name="Google Shape;651;p65"/>
          <p:cNvSpPr txBox="1"/>
          <p:nvPr/>
        </p:nvSpPr>
        <p:spPr>
          <a:xfrm>
            <a:off x="-93950" y="2004325"/>
            <a:ext cx="656100" cy="1665000"/>
          </a:xfrm>
          <a:prstGeom prst="rect">
            <a:avLst/>
          </a:prstGeom>
          <a:noFill/>
          <a:ln>
            <a:noFill/>
          </a:ln>
        </p:spPr>
        <p:txBody>
          <a:bodyPr anchorCtr="0" anchor="ctr" bIns="19050" lIns="19050" spcFirstLastPara="1" rIns="19050" wrap="square" tIns="19050">
            <a:noAutofit/>
          </a:bodyPr>
          <a:lstStyle/>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Mon</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Tue</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Wed</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Thu</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Fri</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Sat</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Sun</a:t>
            </a:r>
            <a:endParaRPr sz="500"/>
          </a:p>
        </p:txBody>
      </p:sp>
      <p:sp>
        <p:nvSpPr>
          <p:cNvPr id="652" name="Google Shape;652;p65"/>
          <p:cNvSpPr txBox="1"/>
          <p:nvPr/>
        </p:nvSpPr>
        <p:spPr>
          <a:xfrm>
            <a:off x="735598" y="3232351"/>
            <a:ext cx="3735000" cy="1833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Nov            Dec             Jan           Feb           Mar            Apr</a:t>
            </a:r>
            <a:endParaRPr sz="500"/>
          </a:p>
        </p:txBody>
      </p:sp>
      <p:graphicFrame>
        <p:nvGraphicFramePr>
          <p:cNvPr id="653" name="Google Shape;653;p65"/>
          <p:cNvGraphicFramePr/>
          <p:nvPr/>
        </p:nvGraphicFramePr>
        <p:xfrm>
          <a:off x="641059" y="2183105"/>
          <a:ext cx="3000000" cy="3000000"/>
        </p:xfrm>
        <a:graphic>
          <a:graphicData uri="http://schemas.openxmlformats.org/drawingml/2006/table">
            <a:tbl>
              <a:tblPr>
                <a:noFill/>
                <a:tableStyleId>{67D4EC6C-773B-4D97-8AB8-080AE121B2B5}</a:tableStyleId>
              </a:tblPr>
              <a:tblGrid>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tblGrid>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r>
            </a:tbl>
          </a:graphicData>
        </a:graphic>
      </p:graphicFrame>
      <p:sp>
        <p:nvSpPr>
          <p:cNvPr id="654" name="Google Shape;654;p65"/>
          <p:cNvSpPr txBox="1"/>
          <p:nvPr/>
        </p:nvSpPr>
        <p:spPr>
          <a:xfrm>
            <a:off x="2719222" y="1987249"/>
            <a:ext cx="525000" cy="178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626262"/>
              </a:buClr>
              <a:buSzPts val="800"/>
              <a:buFont typeface="Avenir"/>
              <a:buNone/>
            </a:pPr>
            <a:r>
              <a:rPr b="0" i="0" lang="en" sz="800" u="none" cap="none" strike="noStrike">
                <a:solidFill>
                  <a:srgbClr val="626262"/>
                </a:solidFill>
                <a:latin typeface="Avenir"/>
                <a:ea typeface="Avenir"/>
                <a:cs typeface="Avenir"/>
                <a:sym typeface="Avenir"/>
              </a:rPr>
              <a:t>#Projects</a:t>
            </a:r>
            <a:endParaRPr sz="500"/>
          </a:p>
        </p:txBody>
      </p:sp>
      <p:graphicFrame>
        <p:nvGraphicFramePr>
          <p:cNvPr id="655" name="Google Shape;655;p65"/>
          <p:cNvGraphicFramePr/>
          <p:nvPr/>
        </p:nvGraphicFramePr>
        <p:xfrm>
          <a:off x="3290099" y="1991825"/>
          <a:ext cx="3000000" cy="3000000"/>
        </p:xfrm>
        <a:graphic>
          <a:graphicData uri="http://schemas.openxmlformats.org/drawingml/2006/table">
            <a:tbl>
              <a:tblPr>
                <a:noFill/>
                <a:tableStyleId>{67D4EC6C-773B-4D97-8AB8-080AE121B2B5}</a:tableStyleId>
              </a:tblPr>
              <a:tblGrid>
                <a:gridCol w="120675"/>
                <a:gridCol w="120675"/>
                <a:gridCol w="120675"/>
                <a:gridCol w="120675"/>
                <a:gridCol w="120675"/>
                <a:gridCol w="120675"/>
                <a:gridCol w="120675"/>
                <a:gridCol w="120675"/>
                <a:gridCol w="120675"/>
                <a:gridCol w="120675"/>
              </a:tblGrid>
              <a:tr h="119325">
                <a:tc>
                  <a:txBody>
                    <a:bodyPr/>
                    <a:lstStyle/>
                    <a:p>
                      <a:pPr indent="0" lvl="0" marL="0" marR="0" rtl="0" algn="r">
                        <a:lnSpc>
                          <a:spcPct val="100000"/>
                        </a:lnSpc>
                        <a:spcBef>
                          <a:spcPts val="0"/>
                        </a:spcBef>
                        <a:spcAft>
                          <a:spcPts val="0"/>
                        </a:spcAft>
                        <a:buClr>
                          <a:srgbClr val="51565E"/>
                        </a:buClr>
                        <a:buSzPts val="900"/>
                        <a:buFont typeface="Helvetica Neue"/>
                        <a:buNone/>
                      </a:pPr>
                      <a:r>
                        <a:t/>
                      </a:r>
                      <a:endParaRPr sz="900" u="none" cap="none" strike="noStrike">
                        <a:solidFill>
                          <a:srgbClr val="51565E"/>
                        </a:solidFill>
                        <a:latin typeface="Helvetica Neue"/>
                        <a:ea typeface="Helvetica Neue"/>
                        <a:cs typeface="Helvetica Neue"/>
                        <a:sym typeface="Helvetica Neue"/>
                      </a:endParaRPr>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12700">
                      <a:solidFill>
                        <a:srgbClr val="B8B8B8"/>
                      </a:solidFill>
                      <a:prstDash val="solid"/>
                      <a:round/>
                      <a:headEnd len="sm" w="sm" type="none"/>
                      <a:tailEnd len="sm" w="sm" type="none"/>
                    </a:lnT>
                    <a:lnB cap="flat" cmpd="sng" w="12700">
                      <a:solidFill>
                        <a:srgbClr val="B8B8B8"/>
                      </a:solidFill>
                      <a:prstDash val="solid"/>
                      <a:round/>
                      <a:headEnd len="sm" w="sm" type="none"/>
                      <a:tailEnd len="sm" w="sm" type="none"/>
                    </a:lnB>
                    <a:solidFill>
                      <a:srgbClr val="EFEFEE"/>
                    </a:solidFill>
                  </a:tcPr>
                </a:tc>
                <a:tc>
                  <a:txBody>
                    <a:bodyPr/>
                    <a:lstStyle/>
                    <a:p>
                      <a:pPr indent="0" lvl="0" marL="0" marR="0" rtl="0" algn="r">
                        <a:lnSpc>
                          <a:spcPct val="100000"/>
                        </a:lnSpc>
                        <a:spcBef>
                          <a:spcPts val="0"/>
                        </a:spcBef>
                        <a:spcAft>
                          <a:spcPts val="0"/>
                        </a:spcAft>
                        <a:buClr>
                          <a:srgbClr val="51565E"/>
                        </a:buClr>
                        <a:buSzPts val="800"/>
                        <a:buFont typeface="Helvetica Neue"/>
                        <a:buNone/>
                      </a:pPr>
                      <a:r>
                        <a:rPr lang="en" sz="800" u="none" cap="none" strike="noStrike">
                          <a:solidFill>
                            <a:srgbClr val="51565E"/>
                          </a:solidFill>
                          <a:latin typeface="Helvetica Neue"/>
                          <a:ea typeface="Helvetica Neue"/>
                          <a:cs typeface="Helvetica Neue"/>
                          <a:sym typeface="Helvetica Neue"/>
                        </a:rPr>
                        <a:t>0</a:t>
                      </a:r>
                      <a:endParaRPr sz="500"/>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51565E"/>
                        </a:buClr>
                        <a:buSzPts val="900"/>
                        <a:buFont typeface="Helvetica Neue"/>
                        <a:buNone/>
                      </a:pPr>
                      <a:r>
                        <a:t/>
                      </a:r>
                      <a:endParaRPr sz="900" u="none" cap="none" strike="noStrike">
                        <a:solidFill>
                          <a:srgbClr val="51565E"/>
                        </a:solidFill>
                        <a:latin typeface="Helvetica Neue"/>
                        <a:ea typeface="Helvetica Neue"/>
                        <a:cs typeface="Helvetica Neue"/>
                        <a:sym typeface="Helvetica Neue"/>
                      </a:endParaRPr>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12700">
                      <a:solidFill>
                        <a:srgbClr val="B8B8B8"/>
                      </a:solidFill>
                      <a:prstDash val="solid"/>
                      <a:round/>
                      <a:headEnd len="sm" w="sm" type="none"/>
                      <a:tailEnd len="sm" w="sm" type="none"/>
                    </a:lnT>
                    <a:lnB cap="flat" cmpd="sng" w="12700">
                      <a:solidFill>
                        <a:srgbClr val="B8B8B8"/>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51565E"/>
                        </a:buClr>
                        <a:buSzPts val="800"/>
                        <a:buFont typeface="Helvetica Neue"/>
                        <a:buNone/>
                      </a:pPr>
                      <a:r>
                        <a:rPr lang="en" sz="800" u="none" cap="none" strike="noStrike">
                          <a:solidFill>
                            <a:srgbClr val="51565E"/>
                          </a:solidFill>
                          <a:latin typeface="Helvetica Neue"/>
                          <a:ea typeface="Helvetica Neue"/>
                          <a:cs typeface="Helvetica Neue"/>
                          <a:sym typeface="Helvetica Neue"/>
                        </a:rPr>
                        <a:t>1</a:t>
                      </a:r>
                      <a:endParaRPr sz="500"/>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51565E"/>
                        </a:buClr>
                        <a:buSzPts val="900"/>
                        <a:buFont typeface="Helvetica Neue"/>
                        <a:buNone/>
                      </a:pPr>
                      <a:r>
                        <a:t/>
                      </a:r>
                      <a:endParaRPr sz="900" u="none" cap="none" strike="noStrike">
                        <a:solidFill>
                          <a:srgbClr val="51565E"/>
                        </a:solidFill>
                        <a:latin typeface="Helvetica Neue"/>
                        <a:ea typeface="Helvetica Neue"/>
                        <a:cs typeface="Helvetica Neue"/>
                        <a:sym typeface="Helvetica Neue"/>
                      </a:endParaRPr>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12700">
                      <a:solidFill>
                        <a:srgbClr val="B8B8B8"/>
                      </a:solidFill>
                      <a:prstDash val="solid"/>
                      <a:round/>
                      <a:headEnd len="sm" w="sm" type="none"/>
                      <a:tailEnd len="sm" w="sm" type="none"/>
                    </a:lnT>
                    <a:lnB cap="flat" cmpd="sng" w="12700">
                      <a:solidFill>
                        <a:srgbClr val="B8B8B8"/>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51565E"/>
                        </a:buClr>
                        <a:buSzPts val="800"/>
                        <a:buFont typeface="Helvetica Neue"/>
                        <a:buNone/>
                      </a:pPr>
                      <a:r>
                        <a:rPr lang="en" sz="800" u="none" cap="none" strike="noStrike">
                          <a:solidFill>
                            <a:srgbClr val="51565E"/>
                          </a:solidFill>
                          <a:latin typeface="Helvetica Neue"/>
                          <a:ea typeface="Helvetica Neue"/>
                          <a:cs typeface="Helvetica Neue"/>
                          <a:sym typeface="Helvetica Neue"/>
                        </a:rPr>
                        <a:t>3</a:t>
                      </a:r>
                      <a:endParaRPr sz="500"/>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51565E"/>
                        </a:buClr>
                        <a:buSzPts val="900"/>
                        <a:buFont typeface="Helvetica Neue"/>
                        <a:buNone/>
                      </a:pPr>
                      <a:r>
                        <a:t/>
                      </a:r>
                      <a:endParaRPr sz="900" u="none" cap="none" strike="noStrike">
                        <a:solidFill>
                          <a:srgbClr val="51565E"/>
                        </a:solidFill>
                        <a:latin typeface="Helvetica Neue"/>
                        <a:ea typeface="Helvetica Neue"/>
                        <a:cs typeface="Helvetica Neue"/>
                        <a:sym typeface="Helvetica Neue"/>
                      </a:endParaRPr>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12700">
                      <a:solidFill>
                        <a:srgbClr val="B8B8B8"/>
                      </a:solidFill>
                      <a:prstDash val="solid"/>
                      <a:round/>
                      <a:headEnd len="sm" w="sm" type="none"/>
                      <a:tailEnd len="sm" w="sm" type="none"/>
                    </a:lnT>
                    <a:lnB cap="flat" cmpd="sng" w="12700">
                      <a:solidFill>
                        <a:srgbClr val="B8B8B8"/>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51565E"/>
                        </a:buClr>
                        <a:buSzPts val="800"/>
                        <a:buFont typeface="Helvetica Neue"/>
                        <a:buNone/>
                      </a:pPr>
                      <a:r>
                        <a:rPr lang="en" sz="800" u="none" cap="none" strike="noStrike">
                          <a:solidFill>
                            <a:srgbClr val="51565E"/>
                          </a:solidFill>
                          <a:latin typeface="Helvetica Neue"/>
                          <a:ea typeface="Helvetica Neue"/>
                          <a:cs typeface="Helvetica Neue"/>
                          <a:sym typeface="Helvetica Neue"/>
                        </a:rPr>
                        <a:t>5</a:t>
                      </a:r>
                      <a:endParaRPr sz="500"/>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51565E"/>
                        </a:buClr>
                        <a:buSzPts val="900"/>
                        <a:buFont typeface="Helvetica Neue"/>
                        <a:buNone/>
                      </a:pPr>
                      <a:r>
                        <a:t/>
                      </a:r>
                      <a:endParaRPr sz="900" u="none" cap="none" strike="noStrike">
                        <a:solidFill>
                          <a:srgbClr val="51565E"/>
                        </a:solidFill>
                        <a:latin typeface="Helvetica Neue"/>
                        <a:ea typeface="Helvetica Neue"/>
                        <a:cs typeface="Helvetica Neue"/>
                        <a:sym typeface="Helvetica Neue"/>
                      </a:endParaRPr>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12700">
                      <a:solidFill>
                        <a:srgbClr val="B8B8B8"/>
                      </a:solidFill>
                      <a:prstDash val="solid"/>
                      <a:round/>
                      <a:headEnd len="sm" w="sm" type="none"/>
                      <a:tailEnd len="sm" w="sm" type="none"/>
                    </a:lnT>
                    <a:lnB cap="flat" cmpd="sng" w="12700">
                      <a:solidFill>
                        <a:srgbClr val="B8B8B8"/>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51565E"/>
                        </a:buClr>
                        <a:buSzPts val="800"/>
                        <a:buFont typeface="Helvetica Neue"/>
                        <a:buNone/>
                      </a:pPr>
                      <a:r>
                        <a:rPr lang="en" sz="800" u="none" cap="none" strike="noStrike">
                          <a:solidFill>
                            <a:srgbClr val="51565E"/>
                          </a:solidFill>
                          <a:latin typeface="Helvetica Neue"/>
                          <a:ea typeface="Helvetica Neue"/>
                          <a:cs typeface="Helvetica Neue"/>
                          <a:sym typeface="Helvetica Neue"/>
                        </a:rPr>
                        <a:t>8</a:t>
                      </a:r>
                      <a:endParaRPr sz="500"/>
                    </a:p>
                  </a:txBody>
                  <a:tcPr marT="19050" marB="19050" marR="19050" marL="19050" anchor="ctr">
                    <a:lnL cap="flat" cmpd="sng" w="12700">
                      <a:solidFill>
                        <a:srgbClr val="B8B8B8"/>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56" name="Google Shape;656;p65"/>
          <p:cNvSpPr txBox="1"/>
          <p:nvPr/>
        </p:nvSpPr>
        <p:spPr>
          <a:xfrm>
            <a:off x="905791" y="3391691"/>
            <a:ext cx="328800" cy="191700"/>
          </a:xfrm>
          <a:prstGeom prst="rect">
            <a:avLst/>
          </a:prstGeom>
          <a:noFill/>
          <a:ln>
            <a:noFill/>
          </a:ln>
        </p:spPr>
        <p:txBody>
          <a:bodyPr anchorCtr="0" anchor="ctr" bIns="19050" lIns="19050" spcFirstLastPara="1" rIns="19050" wrap="square" tIns="19050">
            <a:noAutofit/>
          </a:bodyPr>
          <a:lstStyle/>
          <a:p>
            <a:pPr indent="0" lvl="1" marL="0" marR="0" rtl="0" algn="ctr">
              <a:lnSpc>
                <a:spcPct val="100000"/>
              </a:lnSpc>
              <a:spcBef>
                <a:spcPts val="0"/>
              </a:spcBef>
              <a:spcAft>
                <a:spcPts val="0"/>
              </a:spcAft>
              <a:buClr>
                <a:srgbClr val="595959"/>
              </a:buClr>
              <a:buSzPts val="1000"/>
              <a:buFont typeface="Helvetica Neue"/>
              <a:buNone/>
            </a:pPr>
            <a:r>
              <a:rPr b="0" i="0" lang="en" sz="1000" u="none" cap="none" strike="noStrike">
                <a:solidFill>
                  <a:srgbClr val="595959"/>
                </a:solidFill>
                <a:latin typeface="Helvetica Neue"/>
                <a:ea typeface="Helvetica Neue"/>
                <a:cs typeface="Helvetica Neue"/>
                <a:sym typeface="Helvetica Neue"/>
              </a:rPr>
              <a:t>2013</a:t>
            </a:r>
            <a:endParaRPr sz="500"/>
          </a:p>
        </p:txBody>
      </p:sp>
      <p:sp>
        <p:nvSpPr>
          <p:cNvPr id="657" name="Google Shape;657;p65"/>
          <p:cNvSpPr txBox="1"/>
          <p:nvPr/>
        </p:nvSpPr>
        <p:spPr>
          <a:xfrm>
            <a:off x="3981909" y="3391691"/>
            <a:ext cx="328800" cy="191700"/>
          </a:xfrm>
          <a:prstGeom prst="rect">
            <a:avLst/>
          </a:prstGeom>
          <a:noFill/>
          <a:ln>
            <a:noFill/>
          </a:ln>
        </p:spPr>
        <p:txBody>
          <a:bodyPr anchorCtr="0" anchor="ctr" bIns="19050" lIns="19050" spcFirstLastPara="1" rIns="19050" wrap="square" tIns="19050">
            <a:noAutofit/>
          </a:bodyPr>
          <a:lstStyle/>
          <a:p>
            <a:pPr indent="0" lvl="1" marL="0" marR="0" rtl="0" algn="ctr">
              <a:lnSpc>
                <a:spcPct val="100000"/>
              </a:lnSpc>
              <a:spcBef>
                <a:spcPts val="0"/>
              </a:spcBef>
              <a:spcAft>
                <a:spcPts val="0"/>
              </a:spcAft>
              <a:buClr>
                <a:srgbClr val="595959"/>
              </a:buClr>
              <a:buSzPts val="1000"/>
              <a:buFont typeface="Helvetica Neue"/>
              <a:buNone/>
            </a:pPr>
            <a:r>
              <a:rPr b="0" i="0" lang="en" sz="1000" u="none" cap="none" strike="noStrike">
                <a:solidFill>
                  <a:srgbClr val="595959"/>
                </a:solidFill>
                <a:latin typeface="Helvetica Neue"/>
                <a:ea typeface="Helvetica Neue"/>
                <a:cs typeface="Helvetica Neue"/>
                <a:sym typeface="Helvetica Neue"/>
              </a:rPr>
              <a:t>2014</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6"/>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663" name="Google Shape;663;p66"/>
          <p:cNvSpPr txBox="1"/>
          <p:nvPr>
            <p:ph type="title"/>
          </p:nvPr>
        </p:nvSpPr>
        <p:spPr>
          <a:xfrm>
            <a:off x="1550" y="7454"/>
            <a:ext cx="9140700" cy="7356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Example: “Longest streak” backlash</a:t>
            </a:r>
            <a:endParaRPr>
              <a:latin typeface="Roboto"/>
              <a:ea typeface="Roboto"/>
              <a:cs typeface="Roboto"/>
              <a:sym typeface="Roboto"/>
            </a:endParaRPr>
          </a:p>
        </p:txBody>
      </p:sp>
      <p:sp>
        <p:nvSpPr>
          <p:cNvPr id="664" name="Google Shape;664;p66"/>
          <p:cNvSpPr txBox="1"/>
          <p:nvPr/>
        </p:nvSpPr>
        <p:spPr>
          <a:xfrm rot="-5400000">
            <a:off x="7819601" y="3513131"/>
            <a:ext cx="22662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1565E"/>
              </a:buClr>
              <a:buSzPts val="900"/>
              <a:buFont typeface="Helvetica Neue Light"/>
              <a:buNone/>
            </a:pPr>
            <a:r>
              <a:rPr b="0" i="0" lang="en" sz="900" u="none" cap="none" strike="noStrike">
                <a:solidFill>
                  <a:srgbClr val="51565E"/>
                </a:solidFill>
                <a:latin typeface="Helvetica Neue Light"/>
                <a:ea typeface="Helvetica Neue Light"/>
                <a:cs typeface="Helvetica Neue Light"/>
                <a:sym typeface="Helvetica Neue Light"/>
              </a:rPr>
              <a:t>https://github.com/isaacs/github/issues/627</a:t>
            </a:r>
            <a:endParaRPr sz="500"/>
          </a:p>
        </p:txBody>
      </p:sp>
      <p:grpSp>
        <p:nvGrpSpPr>
          <p:cNvPr id="665" name="Google Shape;665;p66"/>
          <p:cNvGrpSpPr/>
          <p:nvPr/>
        </p:nvGrpSpPr>
        <p:grpSpPr>
          <a:xfrm>
            <a:off x="1546223" y="843754"/>
            <a:ext cx="6051554" cy="3936267"/>
            <a:chOff x="0" y="0"/>
            <a:chExt cx="16137477" cy="10496712"/>
          </a:xfrm>
        </p:grpSpPr>
        <p:grpSp>
          <p:nvGrpSpPr>
            <p:cNvPr id="666" name="Google Shape;666;p66"/>
            <p:cNvGrpSpPr/>
            <p:nvPr/>
          </p:nvGrpSpPr>
          <p:grpSpPr>
            <a:xfrm>
              <a:off x="0" y="0"/>
              <a:ext cx="16137477" cy="10496712"/>
              <a:chOff x="0" y="0"/>
              <a:chExt cx="16137477" cy="10496712"/>
            </a:xfrm>
          </p:grpSpPr>
          <p:grpSp>
            <p:nvGrpSpPr>
              <p:cNvPr id="667" name="Google Shape;667;p66"/>
              <p:cNvGrpSpPr/>
              <p:nvPr/>
            </p:nvGrpSpPr>
            <p:grpSpPr>
              <a:xfrm>
                <a:off x="0" y="0"/>
                <a:ext cx="16137477" cy="10496712"/>
                <a:chOff x="0" y="0"/>
                <a:chExt cx="16137477" cy="10496712"/>
              </a:xfrm>
            </p:grpSpPr>
            <p:pic>
              <p:nvPicPr>
                <p:cNvPr descr="Image" id="668" name="Google Shape;668;p66"/>
                <p:cNvPicPr preferRelativeResize="0"/>
                <p:nvPr/>
              </p:nvPicPr>
              <p:blipFill rotWithShape="1">
                <a:blip r:embed="rId3">
                  <a:alphaModFix/>
                </a:blip>
                <a:srcRect b="54537" l="3403" r="23709" t="8990"/>
                <a:stretch/>
              </p:blipFill>
              <p:spPr>
                <a:xfrm>
                  <a:off x="0" y="0"/>
                  <a:ext cx="16137477" cy="10450582"/>
                </a:xfrm>
                <a:prstGeom prst="rect">
                  <a:avLst/>
                </a:prstGeom>
                <a:noFill/>
                <a:ln>
                  <a:noFill/>
                </a:ln>
                <a:effectLst>
                  <a:outerShdw blurRad="127000" rotWithShape="0" dir="5400000" dist="50800">
                    <a:srgbClr val="000000">
                      <a:alpha val="69800"/>
                    </a:srgbClr>
                  </a:outerShdw>
                </a:effectLst>
              </p:spPr>
            </p:pic>
            <p:pic>
              <p:nvPicPr>
                <p:cNvPr descr="Image" id="669" name="Google Shape;669;p66"/>
                <p:cNvPicPr preferRelativeResize="0"/>
                <p:nvPr/>
              </p:nvPicPr>
              <p:blipFill rotWithShape="1">
                <a:blip r:embed="rId3">
                  <a:alphaModFix/>
                </a:blip>
                <a:srcRect b="37472" l="3403" r="23709" t="44211"/>
                <a:stretch/>
              </p:blipFill>
              <p:spPr>
                <a:xfrm>
                  <a:off x="0" y="5248872"/>
                  <a:ext cx="16137477" cy="5247840"/>
                </a:xfrm>
                <a:prstGeom prst="rect">
                  <a:avLst/>
                </a:prstGeom>
                <a:noFill/>
                <a:ln>
                  <a:noFill/>
                </a:ln>
              </p:spPr>
            </p:pic>
          </p:grpSp>
          <p:grpSp>
            <p:nvGrpSpPr>
              <p:cNvPr id="670" name="Google Shape;670;p66"/>
              <p:cNvGrpSpPr/>
              <p:nvPr/>
            </p:nvGrpSpPr>
            <p:grpSpPr>
              <a:xfrm>
                <a:off x="1611755" y="5361380"/>
                <a:ext cx="13451335" cy="1371343"/>
                <a:chOff x="-61" y="0"/>
                <a:chExt cx="13451335" cy="1371343"/>
              </a:xfrm>
            </p:grpSpPr>
            <p:cxnSp>
              <p:nvCxnSpPr>
                <p:cNvPr id="671" name="Google Shape;671;p66"/>
                <p:cNvCxnSpPr/>
                <p:nvPr/>
              </p:nvCxnSpPr>
              <p:spPr>
                <a:xfrm>
                  <a:off x="1035984" y="897088"/>
                  <a:ext cx="12415200" cy="0"/>
                </a:xfrm>
                <a:prstGeom prst="straightConnector1">
                  <a:avLst/>
                </a:prstGeom>
                <a:noFill/>
                <a:ln cap="flat" cmpd="sng" w="101600">
                  <a:solidFill>
                    <a:srgbClr val="AE0000"/>
                  </a:solidFill>
                  <a:prstDash val="solid"/>
                  <a:miter lim="400000"/>
                  <a:headEnd len="sm" w="sm" type="none"/>
                  <a:tailEnd len="sm" w="sm" type="none"/>
                </a:ln>
              </p:spPr>
            </p:cxnSp>
            <p:cxnSp>
              <p:nvCxnSpPr>
                <p:cNvPr id="672" name="Google Shape;672;p66"/>
                <p:cNvCxnSpPr/>
                <p:nvPr/>
              </p:nvCxnSpPr>
              <p:spPr>
                <a:xfrm>
                  <a:off x="1080565" y="841543"/>
                  <a:ext cx="0" cy="529800"/>
                </a:xfrm>
                <a:prstGeom prst="straightConnector1">
                  <a:avLst/>
                </a:prstGeom>
                <a:noFill/>
                <a:ln cap="flat" cmpd="sng" w="101600">
                  <a:solidFill>
                    <a:srgbClr val="AE0000"/>
                  </a:solidFill>
                  <a:prstDash val="solid"/>
                  <a:miter lim="400000"/>
                  <a:headEnd len="sm" w="sm" type="none"/>
                  <a:tailEnd len="sm" w="sm" type="none"/>
                </a:ln>
              </p:spPr>
            </p:cxnSp>
            <p:cxnSp>
              <p:nvCxnSpPr>
                <p:cNvPr id="673" name="Google Shape;673;p66"/>
                <p:cNvCxnSpPr/>
                <p:nvPr/>
              </p:nvCxnSpPr>
              <p:spPr>
                <a:xfrm>
                  <a:off x="28674" y="49985"/>
                  <a:ext cx="13422600" cy="0"/>
                </a:xfrm>
                <a:prstGeom prst="straightConnector1">
                  <a:avLst/>
                </a:prstGeom>
                <a:noFill/>
                <a:ln cap="flat" cmpd="sng" w="101600">
                  <a:solidFill>
                    <a:srgbClr val="AE0000"/>
                  </a:solidFill>
                  <a:prstDash val="solid"/>
                  <a:miter lim="400000"/>
                  <a:headEnd len="sm" w="sm" type="none"/>
                  <a:tailEnd len="sm" w="sm" type="none"/>
                </a:ln>
              </p:spPr>
            </p:cxnSp>
            <p:cxnSp>
              <p:nvCxnSpPr>
                <p:cNvPr id="674" name="Google Shape;674;p66"/>
                <p:cNvCxnSpPr/>
                <p:nvPr/>
              </p:nvCxnSpPr>
              <p:spPr>
                <a:xfrm>
                  <a:off x="52310" y="0"/>
                  <a:ext cx="0" cy="1264500"/>
                </a:xfrm>
                <a:prstGeom prst="straightConnector1">
                  <a:avLst/>
                </a:prstGeom>
                <a:noFill/>
                <a:ln cap="flat" cmpd="sng" w="101600">
                  <a:solidFill>
                    <a:srgbClr val="AE0000"/>
                  </a:solidFill>
                  <a:prstDash val="solid"/>
                  <a:miter lim="400000"/>
                  <a:headEnd len="sm" w="sm" type="none"/>
                  <a:tailEnd len="sm" w="sm" type="none"/>
                </a:ln>
              </p:spPr>
            </p:cxnSp>
            <p:cxnSp>
              <p:nvCxnSpPr>
                <p:cNvPr id="675" name="Google Shape;675;p66"/>
                <p:cNvCxnSpPr/>
                <p:nvPr/>
              </p:nvCxnSpPr>
              <p:spPr>
                <a:xfrm rot="10800000">
                  <a:off x="-61" y="1319387"/>
                  <a:ext cx="1114500" cy="0"/>
                </a:xfrm>
                <a:prstGeom prst="straightConnector1">
                  <a:avLst/>
                </a:prstGeom>
                <a:noFill/>
                <a:ln cap="flat" cmpd="sng" w="101600">
                  <a:solidFill>
                    <a:srgbClr val="AE0000"/>
                  </a:solidFill>
                  <a:prstDash val="solid"/>
                  <a:miter lim="400000"/>
                  <a:headEnd len="sm" w="sm" type="none"/>
                  <a:tailEnd len="sm" w="sm" type="none"/>
                </a:ln>
              </p:spPr>
            </p:cxnSp>
            <p:cxnSp>
              <p:nvCxnSpPr>
                <p:cNvPr id="676" name="Google Shape;676;p66"/>
                <p:cNvCxnSpPr/>
                <p:nvPr/>
              </p:nvCxnSpPr>
              <p:spPr>
                <a:xfrm>
                  <a:off x="13409622" y="0"/>
                  <a:ext cx="2100" cy="950400"/>
                </a:xfrm>
                <a:prstGeom prst="straightConnector1">
                  <a:avLst/>
                </a:prstGeom>
                <a:noFill/>
                <a:ln cap="flat" cmpd="sng" w="101600">
                  <a:solidFill>
                    <a:srgbClr val="AE0000"/>
                  </a:solidFill>
                  <a:prstDash val="solid"/>
                  <a:miter lim="400000"/>
                  <a:headEnd len="sm" w="sm" type="none"/>
                  <a:tailEnd len="sm" w="sm" type="none"/>
                </a:ln>
              </p:spPr>
            </p:cxnSp>
          </p:grpSp>
        </p:grpSp>
        <p:sp>
          <p:nvSpPr>
            <p:cNvPr id="677" name="Google Shape;677;p66"/>
            <p:cNvSpPr txBox="1"/>
            <p:nvPr/>
          </p:nvSpPr>
          <p:spPr>
            <a:xfrm>
              <a:off x="1685446" y="4676484"/>
              <a:ext cx="555900" cy="623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Helvetica Neue Light"/>
                <a:buNone/>
              </a:pPr>
              <a:r>
                <a:rPr b="0" i="0" lang="en" sz="1200" u="none" cap="none" strike="noStrike">
                  <a:solidFill>
                    <a:srgbClr val="000000"/>
                  </a:solidFill>
                  <a:latin typeface="Helvetica Neue Light"/>
                  <a:ea typeface="Helvetica Neue Light"/>
                  <a:cs typeface="Helvetica Neue Light"/>
                  <a:sym typeface="Helvetica Neue Light"/>
                </a:rPr>
                <a:t>…</a:t>
              </a:r>
              <a:endParaRPr sz="500"/>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7"/>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683" name="Google Shape;683;p67"/>
          <p:cNvSpPr txBox="1"/>
          <p:nvPr>
            <p:ph type="title"/>
          </p:nvPr>
        </p:nvSpPr>
        <p:spPr>
          <a:xfrm>
            <a:off x="1550" y="7454"/>
            <a:ext cx="9140700" cy="7074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Low demographic diversity</a:t>
            </a:r>
            <a:endParaRPr>
              <a:latin typeface="Roboto"/>
              <a:ea typeface="Roboto"/>
              <a:cs typeface="Roboto"/>
              <a:sym typeface="Roboto"/>
            </a:endParaRPr>
          </a:p>
        </p:txBody>
      </p:sp>
      <p:grpSp>
        <p:nvGrpSpPr>
          <p:cNvPr id="684" name="Google Shape;684;p67"/>
          <p:cNvGrpSpPr/>
          <p:nvPr/>
        </p:nvGrpSpPr>
        <p:grpSpPr>
          <a:xfrm>
            <a:off x="75176" y="884103"/>
            <a:ext cx="5273754" cy="3740533"/>
            <a:chOff x="0" y="-1"/>
            <a:chExt cx="14063343" cy="9974753"/>
          </a:xfrm>
        </p:grpSpPr>
        <p:sp>
          <p:nvSpPr>
            <p:cNvPr id="685" name="Google Shape;685;p67"/>
            <p:cNvSpPr txBox="1"/>
            <p:nvPr/>
          </p:nvSpPr>
          <p:spPr>
            <a:xfrm>
              <a:off x="1762779" y="392970"/>
              <a:ext cx="6438000" cy="1886400"/>
            </a:xfrm>
            <a:prstGeom prst="rect">
              <a:avLst/>
            </a:prstGeom>
            <a:noFill/>
            <a:ln>
              <a:noFill/>
            </a:ln>
          </p:spPr>
          <p:txBody>
            <a:bodyPr anchorCtr="0" anchor="t" bIns="26775" lIns="26775" spcFirstLastPara="1" rIns="26775" wrap="square" tIns="26775">
              <a:noAutofit/>
            </a:bodyPr>
            <a:lstStyle/>
            <a:p>
              <a:pPr indent="0" lvl="0" marL="177800" marR="0" rtl="0" algn="l">
                <a:lnSpc>
                  <a:spcPct val="100000"/>
                </a:lnSpc>
                <a:spcBef>
                  <a:spcPts val="0"/>
                </a:spcBef>
                <a:spcAft>
                  <a:spcPts val="0"/>
                </a:spcAft>
                <a:buNone/>
              </a:pPr>
              <a:r>
                <a:rPr i="0" lang="en" sz="1700" u="none" cap="none" strike="noStrike">
                  <a:solidFill>
                    <a:srgbClr val="595959"/>
                  </a:solidFill>
                  <a:latin typeface="Roboto"/>
                  <a:ea typeface="Roboto"/>
                  <a:cs typeface="Roboto"/>
                  <a:sym typeface="Roboto"/>
                </a:rPr>
                <a:t>Gender representation reality</a:t>
              </a:r>
              <a:endParaRPr sz="500">
                <a:latin typeface="Roboto"/>
                <a:ea typeface="Roboto"/>
                <a:cs typeface="Roboto"/>
                <a:sym typeface="Roboto"/>
              </a:endParaRPr>
            </a:p>
          </p:txBody>
        </p:sp>
        <p:grpSp>
          <p:nvGrpSpPr>
            <p:cNvPr id="686" name="Google Shape;686;p67"/>
            <p:cNvGrpSpPr/>
            <p:nvPr/>
          </p:nvGrpSpPr>
          <p:grpSpPr>
            <a:xfrm>
              <a:off x="8480030" y="-1"/>
              <a:ext cx="4151603" cy="4382287"/>
              <a:chOff x="0" y="0"/>
              <a:chExt cx="4151603" cy="4382287"/>
            </a:xfrm>
          </p:grpSpPr>
          <p:pic>
            <p:nvPicPr>
              <p:cNvPr descr="codercat.jpg" id="687" name="Google Shape;687;p67"/>
              <p:cNvPicPr preferRelativeResize="0"/>
              <p:nvPr/>
            </p:nvPicPr>
            <p:blipFill rotWithShape="1">
              <a:blip r:embed="rId3">
                <a:alphaModFix/>
              </a:blip>
              <a:srcRect b="7898" l="248" r="427" t="7805"/>
              <a:stretch/>
            </p:blipFill>
            <p:spPr>
              <a:xfrm>
                <a:off x="2625239" y="2224997"/>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688" name="Google Shape;688;p67"/>
              <p:cNvPicPr preferRelativeResize="0"/>
              <p:nvPr/>
            </p:nvPicPr>
            <p:blipFill rotWithShape="1">
              <a:blip r:embed="rId3">
                <a:alphaModFix/>
              </a:blip>
              <a:srcRect b="7898" l="248" r="427" t="7805"/>
              <a:stretch/>
            </p:blipFill>
            <p:spPr>
              <a:xfrm>
                <a:off x="1312619" y="1613430"/>
                <a:ext cx="1526364" cy="1295442"/>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689" name="Google Shape;689;p67"/>
              <p:cNvPicPr preferRelativeResize="0"/>
              <p:nvPr/>
            </p:nvPicPr>
            <p:blipFill rotWithShape="1">
              <a:blip r:embed="rId3">
                <a:alphaModFix/>
              </a:blip>
              <a:srcRect b="7898" l="248" r="427" t="7805"/>
              <a:stretch/>
            </p:blipFill>
            <p:spPr>
              <a:xfrm>
                <a:off x="1479609" y="3086898"/>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690" name="Google Shape;690;p67"/>
              <p:cNvPicPr preferRelativeResize="0"/>
              <p:nvPr/>
            </p:nvPicPr>
            <p:blipFill rotWithShape="1">
              <a:blip r:embed="rId3">
                <a:alphaModFix/>
              </a:blip>
              <a:srcRect b="7898" l="248" r="427" t="7805"/>
              <a:stretch/>
            </p:blipFill>
            <p:spPr>
              <a:xfrm>
                <a:off x="2625239" y="800679"/>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691" name="Google Shape;691;p67"/>
              <p:cNvPicPr preferRelativeResize="0"/>
              <p:nvPr/>
            </p:nvPicPr>
            <p:blipFill rotWithShape="1">
              <a:blip r:embed="rId3">
                <a:alphaModFix/>
              </a:blip>
              <a:srcRect b="7898" l="248" r="427" t="7805"/>
              <a:stretch/>
            </p:blipFill>
            <p:spPr>
              <a:xfrm>
                <a:off x="1312619" y="0"/>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692" name="Google Shape;692;p67"/>
              <p:cNvPicPr preferRelativeResize="0"/>
              <p:nvPr/>
            </p:nvPicPr>
            <p:blipFill rotWithShape="1">
              <a:blip r:embed="rId3">
                <a:alphaModFix/>
              </a:blip>
              <a:srcRect b="7898" l="248" r="427" t="7805"/>
              <a:stretch/>
            </p:blipFill>
            <p:spPr>
              <a:xfrm>
                <a:off x="0" y="800679"/>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693" name="Google Shape;693;p67"/>
              <p:cNvPicPr preferRelativeResize="0"/>
              <p:nvPr/>
            </p:nvPicPr>
            <p:blipFill rotWithShape="1">
              <a:blip r:embed="rId3">
                <a:alphaModFix/>
              </a:blip>
              <a:srcRect b="7898" l="248" r="427" t="7805"/>
              <a:stretch/>
            </p:blipFill>
            <p:spPr>
              <a:xfrm>
                <a:off x="0" y="2384955"/>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grpSp>
        <p:grpSp>
          <p:nvGrpSpPr>
            <p:cNvPr id="694" name="Google Shape;694;p67"/>
            <p:cNvGrpSpPr/>
            <p:nvPr/>
          </p:nvGrpSpPr>
          <p:grpSpPr>
            <a:xfrm>
              <a:off x="0" y="9476301"/>
              <a:ext cx="14063343" cy="498451"/>
              <a:chOff x="0" y="354656"/>
              <a:chExt cx="14063343" cy="498451"/>
            </a:xfrm>
          </p:grpSpPr>
          <p:sp>
            <p:nvSpPr>
              <p:cNvPr id="695" name="Google Shape;695;p67"/>
              <p:cNvSpPr/>
              <p:nvPr/>
            </p:nvSpPr>
            <p:spPr>
              <a:xfrm>
                <a:off x="6962613" y="853107"/>
                <a:ext cx="7100730"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69850" lvl="0" marL="63500" marR="0" rtl="0" algn="l">
                  <a:lnSpc>
                    <a:spcPct val="90000"/>
                  </a:lnSpc>
                  <a:spcBef>
                    <a:spcPts val="0"/>
                  </a:spcBef>
                  <a:spcAft>
                    <a:spcPts val="0"/>
                  </a:spcAft>
                  <a:buClr>
                    <a:srgbClr val="000000"/>
                  </a:buClr>
                  <a:buSzPts val="500"/>
                  <a:buFont typeface="Helvetica Neue"/>
                  <a:buChar char="•"/>
                </a:pPr>
                <a:r>
                  <a:rPr b="0" i="0" lang="en" sz="600" u="none" cap="none" strike="noStrike">
                    <a:solidFill>
                      <a:srgbClr val="000000"/>
                    </a:solidFill>
                    <a:latin typeface="Helvetica Neue"/>
                    <a:ea typeface="Helvetica Neue"/>
                    <a:cs typeface="Helvetica Neue"/>
                    <a:sym typeface="Helvetica Neue"/>
                  </a:rPr>
                  <a:t>Stack Overflow 2015 Developer Survey (26,086 people from 157 countries)</a:t>
                </a:r>
                <a:endParaRPr sz="500"/>
              </a:p>
              <a:p>
                <a:pPr indent="63500" lvl="0" marL="0" marR="0" rtl="0" algn="l">
                  <a:lnSpc>
                    <a:spcPct val="90000"/>
                  </a:lnSpc>
                  <a:spcBef>
                    <a:spcPts val="0"/>
                  </a:spcBef>
                  <a:spcAft>
                    <a:spcPts val="0"/>
                  </a:spcAft>
                  <a:buClr>
                    <a:srgbClr val="000000"/>
                  </a:buClr>
                  <a:buSzPts val="600"/>
                  <a:buFont typeface="Helvetica Neue Light"/>
                  <a:buNone/>
                </a:pPr>
                <a:r>
                  <a:rPr b="0" i="0" lang="en" sz="600" u="sng" cap="none" strike="noStrike">
                    <a:solidFill>
                      <a:srgbClr val="000000"/>
                    </a:solidFill>
                    <a:latin typeface="Helvetica Neue Light"/>
                    <a:ea typeface="Helvetica Neue Light"/>
                    <a:cs typeface="Helvetica Neue Light"/>
                    <a:sym typeface="Helvetica Neue Light"/>
                    <a:hlinkClick r:id="rId4">
                      <a:extLst>
                        <a:ext uri="{A12FA001-AC4F-418D-AE19-62706E023703}">
                          <ahyp:hlinkClr val="tx"/>
                        </a:ext>
                      </a:extLst>
                    </a:hlinkClick>
                  </a:rPr>
                  <a:t>http://stackoverflow.com/research/developer-survey-2015#profile-gender</a:t>
                </a:r>
                <a:endParaRPr sz="500"/>
              </a:p>
            </p:txBody>
          </p:sp>
          <p:sp>
            <p:nvSpPr>
              <p:cNvPr id="696" name="Google Shape;696;p67"/>
              <p:cNvSpPr/>
              <p:nvPr/>
            </p:nvSpPr>
            <p:spPr>
              <a:xfrm>
                <a:off x="6926685" y="354656"/>
                <a:ext cx="657698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69850" lvl="0" marL="63500" marR="0" rtl="0" algn="l">
                  <a:lnSpc>
                    <a:spcPct val="100000"/>
                  </a:lnSpc>
                  <a:spcBef>
                    <a:spcPts val="0"/>
                  </a:spcBef>
                  <a:spcAft>
                    <a:spcPts val="0"/>
                  </a:spcAft>
                  <a:buClr>
                    <a:srgbClr val="000000"/>
                  </a:buClr>
                  <a:buSzPts val="500"/>
                  <a:buFont typeface="Helvetica Neue"/>
                  <a:buChar char="•"/>
                </a:pPr>
                <a:r>
                  <a:rPr b="0" i="0" lang="en" sz="600" u="none" cap="none" strike="noStrike">
                    <a:solidFill>
                      <a:srgbClr val="000000"/>
                    </a:solidFill>
                    <a:latin typeface="Helvetica Neue"/>
                    <a:ea typeface="Helvetica Neue"/>
                    <a:cs typeface="Helvetica Neue"/>
                    <a:sym typeface="Helvetica Neue"/>
                  </a:rPr>
                  <a:t>Exploring the data on gender and GitHub repo ownership</a:t>
                </a:r>
                <a:endParaRPr sz="500"/>
              </a:p>
              <a:p>
                <a:pPr indent="63500" lvl="0" marL="0" marR="0" rtl="0" algn="l">
                  <a:lnSpc>
                    <a:spcPct val="100000"/>
                  </a:lnSpc>
                  <a:spcBef>
                    <a:spcPts val="0"/>
                  </a:spcBef>
                  <a:spcAft>
                    <a:spcPts val="0"/>
                  </a:spcAft>
                  <a:buClr>
                    <a:srgbClr val="000000"/>
                  </a:buClr>
                  <a:buSzPts val="600"/>
                  <a:buFont typeface="Helvetica Neue Light"/>
                  <a:buNone/>
                </a:pPr>
                <a:r>
                  <a:rPr b="0" i="0" lang="en" sz="600" u="none" cap="none" strike="noStrike">
                    <a:solidFill>
                      <a:srgbClr val="000000"/>
                    </a:solidFill>
                    <a:latin typeface="Helvetica Neue Light"/>
                    <a:ea typeface="Helvetica Neue Light"/>
                    <a:cs typeface="Helvetica Neue Light"/>
                    <a:sym typeface="Helvetica Neue Light"/>
                  </a:rPr>
                  <a:t>Alyssa Frazee. </a:t>
                </a:r>
                <a:r>
                  <a:rPr b="0" i="0" lang="en" sz="600" u="sng" cap="none" strike="noStrike">
                    <a:solidFill>
                      <a:srgbClr val="000000"/>
                    </a:solidFill>
                    <a:latin typeface="Helvetica Neue Light"/>
                    <a:ea typeface="Helvetica Neue Light"/>
                    <a:cs typeface="Helvetica Neue Light"/>
                    <a:sym typeface="Helvetica Neue Light"/>
                    <a:hlinkClick r:id="rId5">
                      <a:extLst>
                        <a:ext uri="{A12FA001-AC4F-418D-AE19-62706E023703}">
                          <ahyp:hlinkClr val="tx"/>
                        </a:ext>
                      </a:extLst>
                    </a:hlinkClick>
                  </a:rPr>
                  <a:t>http://alyssafrazee.com/gender-and-github-code.html</a:t>
                </a:r>
                <a:endParaRPr sz="500"/>
              </a:p>
            </p:txBody>
          </p:sp>
          <p:sp>
            <p:nvSpPr>
              <p:cNvPr id="697" name="Google Shape;697;p67"/>
              <p:cNvSpPr/>
              <p:nvPr/>
            </p:nvSpPr>
            <p:spPr>
              <a:xfrm>
                <a:off x="0" y="669294"/>
                <a:ext cx="6912108"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69850" lvl="0" marL="63500" marR="0" rtl="0" algn="l">
                  <a:lnSpc>
                    <a:spcPct val="90000"/>
                  </a:lnSpc>
                  <a:spcBef>
                    <a:spcPts val="0"/>
                  </a:spcBef>
                  <a:spcAft>
                    <a:spcPts val="0"/>
                  </a:spcAft>
                  <a:buClr>
                    <a:srgbClr val="000000"/>
                  </a:buClr>
                  <a:buSzPts val="500"/>
                  <a:buFont typeface="Helvetica Neue"/>
                  <a:buChar char="•"/>
                </a:pPr>
                <a:r>
                  <a:rPr b="0" i="0" lang="en" sz="600" u="none" cap="none" strike="noStrike">
                    <a:solidFill>
                      <a:srgbClr val="000000"/>
                    </a:solidFill>
                    <a:latin typeface="Helvetica Neue"/>
                    <a:ea typeface="Helvetica Neue"/>
                    <a:cs typeface="Helvetica Neue"/>
                    <a:sym typeface="Helvetica Neue"/>
                  </a:rPr>
                  <a:t>FLOSS 2013: A survey dataset about free software contributors: challenges for curating, sharing, and combining</a:t>
                </a:r>
                <a:r>
                  <a:rPr b="0" i="0" lang="en" sz="600" u="none" cap="none" strike="noStrike">
                    <a:solidFill>
                      <a:srgbClr val="000000"/>
                    </a:solidFill>
                    <a:latin typeface="Helvetica Neue Light"/>
                    <a:ea typeface="Helvetica Neue Light"/>
                    <a:cs typeface="Helvetica Neue Light"/>
                    <a:sym typeface="Helvetica Neue Light"/>
                  </a:rPr>
                  <a:t> G Robles, L Arjona-Reina, </a:t>
                </a:r>
                <a:r>
                  <a:rPr b="0" i="0" lang="en" sz="600" u="sng" cap="none" strike="noStrike">
                    <a:solidFill>
                      <a:srgbClr val="000000"/>
                    </a:solidFill>
                    <a:latin typeface="Helvetica Neue Light"/>
                    <a:ea typeface="Helvetica Neue Light"/>
                    <a:cs typeface="Helvetica Neue Light"/>
                    <a:sym typeface="Helvetica Neue Light"/>
                  </a:rPr>
                  <a:t>B Vasilescu</a:t>
                </a:r>
                <a:r>
                  <a:rPr b="0" i="0" lang="en" sz="600" u="none" cap="none" strike="noStrike">
                    <a:solidFill>
                      <a:srgbClr val="000000"/>
                    </a:solidFill>
                    <a:latin typeface="Helvetica Neue Light"/>
                    <a:ea typeface="Helvetica Neue Light"/>
                    <a:cs typeface="Helvetica Neue Light"/>
                    <a:sym typeface="Helvetica Neue Light"/>
                  </a:rPr>
                  <a:t>, A Serebrenik, JM Gonzalez-Barahona. </a:t>
                </a:r>
                <a:r>
                  <a:rPr b="0" i="1" lang="en" sz="600" u="none" cap="none" strike="noStrike">
                    <a:solidFill>
                      <a:srgbClr val="000000"/>
                    </a:solidFill>
                    <a:latin typeface="Helvetica Neue"/>
                    <a:ea typeface="Helvetica Neue"/>
                    <a:cs typeface="Helvetica Neue"/>
                    <a:sym typeface="Helvetica Neue"/>
                  </a:rPr>
                  <a:t>MSR 2014</a:t>
                </a:r>
                <a:endParaRPr sz="500"/>
              </a:p>
              <a:p>
                <a:pPr indent="-69850" lvl="0" marL="63500" marR="0" rtl="0" algn="l">
                  <a:lnSpc>
                    <a:spcPct val="90000"/>
                  </a:lnSpc>
                  <a:spcBef>
                    <a:spcPts val="200"/>
                  </a:spcBef>
                  <a:spcAft>
                    <a:spcPts val="0"/>
                  </a:spcAft>
                  <a:buClr>
                    <a:srgbClr val="000000"/>
                  </a:buClr>
                  <a:buSzPts val="500"/>
                  <a:buFont typeface="Helvetica Neue"/>
                  <a:buChar char="•"/>
                </a:pPr>
                <a:r>
                  <a:rPr b="0" i="0" lang="en" sz="600" u="none" cap="none" strike="noStrike">
                    <a:solidFill>
                      <a:srgbClr val="000000"/>
                    </a:solidFill>
                    <a:latin typeface="Helvetica Neue"/>
                    <a:ea typeface="Helvetica Neue"/>
                    <a:cs typeface="Helvetica Neue"/>
                    <a:sym typeface="Helvetica Neue"/>
                  </a:rPr>
                  <a:t>Google Diversity</a:t>
                </a:r>
                <a:r>
                  <a:rPr b="0" i="0" lang="en" sz="600" u="none" cap="none" strike="noStrike">
                    <a:solidFill>
                      <a:srgbClr val="000000"/>
                    </a:solidFill>
                    <a:latin typeface="Helvetica Neue Light"/>
                    <a:ea typeface="Helvetica Neue Light"/>
                    <a:cs typeface="Helvetica Neue Light"/>
                    <a:sym typeface="Helvetica Neue Light"/>
                  </a:rPr>
                  <a:t> (2015) </a:t>
                </a:r>
                <a:r>
                  <a:rPr b="0" i="0" lang="en" sz="600" u="sng" cap="none" strike="noStrike">
                    <a:solidFill>
                      <a:srgbClr val="000000"/>
                    </a:solidFill>
                    <a:latin typeface="Helvetica Neue Light"/>
                    <a:ea typeface="Helvetica Neue Light"/>
                    <a:cs typeface="Helvetica Neue Light"/>
                    <a:sym typeface="Helvetica Neue Light"/>
                    <a:hlinkClick r:id="rId6">
                      <a:extLst>
                        <a:ext uri="{A12FA001-AC4F-418D-AE19-62706E023703}">
                          <ahyp:hlinkClr val="tx"/>
                        </a:ext>
                      </a:extLst>
                    </a:hlinkClick>
                  </a:rPr>
                  <a:t>www.google.com/diversity/index.html#chart</a:t>
                </a:r>
                <a:endParaRPr sz="500"/>
              </a:p>
              <a:p>
                <a:pPr indent="-69850" lvl="0" marL="63500" marR="0" rtl="0" algn="l">
                  <a:lnSpc>
                    <a:spcPct val="90000"/>
                  </a:lnSpc>
                  <a:spcBef>
                    <a:spcPts val="200"/>
                  </a:spcBef>
                  <a:spcAft>
                    <a:spcPts val="0"/>
                  </a:spcAft>
                  <a:buClr>
                    <a:srgbClr val="000000"/>
                  </a:buClr>
                  <a:buSzPts val="500"/>
                  <a:buFont typeface="Helvetica Neue"/>
                  <a:buChar char="•"/>
                </a:pPr>
                <a:r>
                  <a:rPr b="0" i="0" lang="en" sz="600" u="none" cap="none" strike="noStrike">
                    <a:solidFill>
                      <a:srgbClr val="000000"/>
                    </a:solidFill>
                    <a:latin typeface="Helvetica Neue"/>
                    <a:ea typeface="Helvetica Neue"/>
                    <a:cs typeface="Helvetica Neue"/>
                    <a:sym typeface="Helvetica Neue"/>
                  </a:rPr>
                  <a:t>Inside Microsoft</a:t>
                </a:r>
                <a:r>
                  <a:rPr b="0" i="0" lang="en" sz="600" u="none" cap="none" strike="noStrike">
                    <a:solidFill>
                      <a:srgbClr val="000000"/>
                    </a:solidFill>
                    <a:latin typeface="Helvetica Neue Light"/>
                    <a:ea typeface="Helvetica Neue Light"/>
                    <a:cs typeface="Helvetica Neue Light"/>
                    <a:sym typeface="Helvetica Neue Light"/>
                  </a:rPr>
                  <a:t> (2015) </a:t>
                </a:r>
                <a:r>
                  <a:rPr b="0" i="0" lang="en" sz="600" u="sng" cap="none" strike="noStrike">
                    <a:solidFill>
                      <a:srgbClr val="000000"/>
                    </a:solidFill>
                    <a:latin typeface="Helvetica Neue Light"/>
                    <a:ea typeface="Helvetica Neue Light"/>
                    <a:cs typeface="Helvetica Neue Light"/>
                    <a:sym typeface="Helvetica Neue Light"/>
                    <a:hlinkClick r:id="rId7">
                      <a:extLst>
                        <a:ext uri="{A12FA001-AC4F-418D-AE19-62706E023703}">
                          <ahyp:hlinkClr val="tx"/>
                        </a:ext>
                      </a:extLst>
                    </a:hlinkClick>
                  </a:rPr>
                  <a:t>https://goo.gl/nT4YiI</a:t>
                </a:r>
                <a:r>
                  <a:rPr b="0" i="0" lang="en" sz="600" u="none" cap="none" strike="noStrike">
                    <a:solidFill>
                      <a:srgbClr val="000000"/>
                    </a:solidFill>
                    <a:latin typeface="Helvetica Neue Light"/>
                    <a:ea typeface="Helvetica Neue Light"/>
                    <a:cs typeface="Helvetica Neue Light"/>
                    <a:sym typeface="Helvetica Neue Light"/>
                  </a:rPr>
                  <a:t> </a:t>
                </a:r>
                <a:endParaRPr sz="500"/>
              </a:p>
            </p:txBody>
          </p:sp>
        </p:grpSp>
        <p:grpSp>
          <p:nvGrpSpPr>
            <p:cNvPr id="698" name="Google Shape;698;p67"/>
            <p:cNvGrpSpPr/>
            <p:nvPr/>
          </p:nvGrpSpPr>
          <p:grpSpPr>
            <a:xfrm>
              <a:off x="1939522" y="6126455"/>
              <a:ext cx="6419965" cy="2231900"/>
              <a:chOff x="-139136" y="-68561"/>
              <a:chExt cx="6419965" cy="2231900"/>
            </a:xfrm>
          </p:grpSpPr>
          <p:pic>
            <p:nvPicPr>
              <p:cNvPr descr="Rectangle" id="699" name="Google Shape;699;p67"/>
              <p:cNvPicPr preferRelativeResize="0"/>
              <p:nvPr/>
            </p:nvPicPr>
            <p:blipFill rotWithShape="1">
              <a:blip r:embed="rId8">
                <a:alphaModFix/>
              </a:blip>
              <a:srcRect b="0" l="0" r="0" t="0"/>
              <a:stretch/>
            </p:blipFill>
            <p:spPr>
              <a:xfrm>
                <a:off x="-139136" y="-68561"/>
                <a:ext cx="6419965" cy="2179943"/>
              </a:xfrm>
              <a:prstGeom prst="rect">
                <a:avLst/>
              </a:prstGeom>
              <a:noFill/>
              <a:ln>
                <a:noFill/>
              </a:ln>
              <a:effectLst>
                <a:outerShdw blurRad="38100" rotWithShape="0" dir="5400000" dist="25400">
                  <a:srgbClr val="000000">
                    <a:alpha val="49800"/>
                  </a:srgbClr>
                </a:outerShdw>
              </a:effectLst>
            </p:spPr>
          </p:pic>
          <p:grpSp>
            <p:nvGrpSpPr>
              <p:cNvPr id="700" name="Google Shape;700;p67"/>
              <p:cNvGrpSpPr/>
              <p:nvPr/>
            </p:nvGrpSpPr>
            <p:grpSpPr>
              <a:xfrm>
                <a:off x="0" y="2528"/>
                <a:ext cx="1773169" cy="2160810"/>
                <a:chOff x="0" y="0"/>
                <a:chExt cx="1773169" cy="2160810"/>
              </a:xfrm>
            </p:grpSpPr>
            <p:pic>
              <p:nvPicPr>
                <p:cNvPr descr="Image" id="701" name="Google Shape;701;p67"/>
                <p:cNvPicPr preferRelativeResize="0"/>
                <p:nvPr/>
              </p:nvPicPr>
              <p:blipFill rotWithShape="1">
                <a:blip r:embed="rId9">
                  <a:alphaModFix/>
                </a:blip>
                <a:srcRect b="0" l="0" r="0" t="0"/>
                <a:stretch/>
              </p:blipFill>
              <p:spPr>
                <a:xfrm>
                  <a:off x="0" y="0"/>
                  <a:ext cx="1773169" cy="1594621"/>
                </a:xfrm>
                <a:prstGeom prst="rect">
                  <a:avLst/>
                </a:prstGeom>
                <a:noFill/>
                <a:ln>
                  <a:noFill/>
                </a:ln>
              </p:spPr>
            </p:pic>
            <p:sp>
              <p:nvSpPr>
                <p:cNvPr id="702" name="Google Shape;702;p67"/>
                <p:cNvSpPr txBox="1"/>
                <p:nvPr/>
              </p:nvSpPr>
              <p:spPr>
                <a:xfrm>
                  <a:off x="237106" y="1500510"/>
                  <a:ext cx="1299000" cy="6603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E42831"/>
                    </a:buClr>
                    <a:buSzPts val="1200"/>
                    <a:buFont typeface="Avenir"/>
                    <a:buNone/>
                  </a:pPr>
                  <a:r>
                    <a:rPr b="0" i="0" lang="en" sz="1200" u="none" cap="none" strike="noStrike">
                      <a:solidFill>
                        <a:srgbClr val="E42831"/>
                      </a:solidFill>
                      <a:latin typeface="Avenir"/>
                      <a:ea typeface="Avenir"/>
                      <a:cs typeface="Avenir"/>
                      <a:sym typeface="Avenir"/>
                    </a:rPr>
                    <a:t>10.9%</a:t>
                  </a:r>
                  <a:endParaRPr sz="500"/>
                </a:p>
              </p:txBody>
            </p:sp>
          </p:grpSp>
          <p:grpSp>
            <p:nvGrpSpPr>
              <p:cNvPr id="703" name="Google Shape;703;p67"/>
              <p:cNvGrpSpPr/>
              <p:nvPr/>
            </p:nvGrpSpPr>
            <p:grpSpPr>
              <a:xfrm>
                <a:off x="1865358" y="408527"/>
                <a:ext cx="2799965" cy="1754811"/>
                <a:chOff x="0" y="0"/>
                <a:chExt cx="2799965" cy="1754811"/>
              </a:xfrm>
            </p:grpSpPr>
            <p:pic>
              <p:nvPicPr>
                <p:cNvPr descr="Image" id="704" name="Google Shape;704;p67"/>
                <p:cNvPicPr preferRelativeResize="0"/>
                <p:nvPr/>
              </p:nvPicPr>
              <p:blipFill rotWithShape="1">
                <a:blip r:embed="rId10">
                  <a:alphaModFix/>
                </a:blip>
                <a:srcRect b="0" l="0" r="0" t="0"/>
                <a:stretch/>
              </p:blipFill>
              <p:spPr>
                <a:xfrm>
                  <a:off x="0" y="0"/>
                  <a:ext cx="2799965" cy="961133"/>
                </a:xfrm>
                <a:prstGeom prst="rect">
                  <a:avLst/>
                </a:prstGeom>
                <a:noFill/>
                <a:ln>
                  <a:noFill/>
                </a:ln>
              </p:spPr>
            </p:pic>
            <p:sp>
              <p:nvSpPr>
                <p:cNvPr id="705" name="Google Shape;705;p67"/>
                <p:cNvSpPr txBox="1"/>
                <p:nvPr/>
              </p:nvSpPr>
              <p:spPr>
                <a:xfrm>
                  <a:off x="924240" y="1094511"/>
                  <a:ext cx="951600" cy="6603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E42831"/>
                    </a:buClr>
                    <a:buSzPts val="1200"/>
                    <a:buFont typeface="Avenir"/>
                    <a:buNone/>
                  </a:pPr>
                  <a:r>
                    <a:rPr b="0" i="0" lang="en" sz="1200" u="none" cap="none" strike="noStrike">
                      <a:solidFill>
                        <a:srgbClr val="E42831"/>
                      </a:solidFill>
                      <a:latin typeface="Avenir"/>
                      <a:ea typeface="Avenir"/>
                      <a:cs typeface="Avenir"/>
                      <a:sym typeface="Avenir"/>
                    </a:rPr>
                    <a:t>18%</a:t>
                  </a:r>
                  <a:endParaRPr sz="500"/>
                </a:p>
              </p:txBody>
            </p:sp>
          </p:grpSp>
          <p:grpSp>
            <p:nvGrpSpPr>
              <p:cNvPr id="706" name="Google Shape;706;p67"/>
              <p:cNvGrpSpPr/>
              <p:nvPr/>
            </p:nvGrpSpPr>
            <p:grpSpPr>
              <a:xfrm>
                <a:off x="4736758" y="0"/>
                <a:ext cx="1412924" cy="2163339"/>
                <a:chOff x="0" y="0"/>
                <a:chExt cx="1412924" cy="2163339"/>
              </a:xfrm>
            </p:grpSpPr>
            <p:pic>
              <p:nvPicPr>
                <p:cNvPr descr="MSFT_logo_png.png" id="707" name="Google Shape;707;p67"/>
                <p:cNvPicPr preferRelativeResize="0"/>
                <p:nvPr/>
              </p:nvPicPr>
              <p:blipFill rotWithShape="1">
                <a:blip r:embed="rId11">
                  <a:alphaModFix/>
                </a:blip>
                <a:srcRect b="24826" l="9570" r="70764" t="24826"/>
                <a:stretch/>
              </p:blipFill>
              <p:spPr>
                <a:xfrm>
                  <a:off x="0" y="0"/>
                  <a:ext cx="1412924" cy="1330707"/>
                </a:xfrm>
                <a:prstGeom prst="rect">
                  <a:avLst/>
                </a:prstGeom>
                <a:noFill/>
                <a:ln>
                  <a:noFill/>
                </a:ln>
              </p:spPr>
            </p:pic>
            <p:sp>
              <p:nvSpPr>
                <p:cNvPr id="708" name="Google Shape;708;p67"/>
                <p:cNvSpPr txBox="1"/>
                <p:nvPr/>
              </p:nvSpPr>
              <p:spPr>
                <a:xfrm>
                  <a:off x="41226" y="1503039"/>
                  <a:ext cx="1299000" cy="6603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E42831"/>
                    </a:buClr>
                    <a:buSzPts val="1200"/>
                    <a:buFont typeface="Avenir"/>
                    <a:buNone/>
                  </a:pPr>
                  <a:r>
                    <a:rPr b="0" i="0" lang="en" sz="1200" u="none" cap="none" strike="noStrike">
                      <a:solidFill>
                        <a:srgbClr val="E42831"/>
                      </a:solidFill>
                      <a:latin typeface="Avenir"/>
                      <a:ea typeface="Avenir"/>
                      <a:cs typeface="Avenir"/>
                      <a:sym typeface="Avenir"/>
                    </a:rPr>
                    <a:t>16.6%</a:t>
                  </a:r>
                  <a:endParaRPr sz="500"/>
                </a:p>
              </p:txBody>
            </p:sp>
          </p:grpSp>
        </p:grpSp>
        <p:grpSp>
          <p:nvGrpSpPr>
            <p:cNvPr id="709" name="Google Shape;709;p67"/>
            <p:cNvGrpSpPr/>
            <p:nvPr/>
          </p:nvGrpSpPr>
          <p:grpSpPr>
            <a:xfrm>
              <a:off x="1918287" y="3404773"/>
              <a:ext cx="6046885" cy="2978528"/>
              <a:chOff x="-152400" y="-152400"/>
              <a:chExt cx="6046885" cy="2978528"/>
            </a:xfrm>
          </p:grpSpPr>
          <p:pic>
            <p:nvPicPr>
              <p:cNvPr descr="Rectangle" id="710" name="Google Shape;710;p67"/>
              <p:cNvPicPr preferRelativeResize="0"/>
              <p:nvPr/>
            </p:nvPicPr>
            <p:blipFill rotWithShape="1">
              <a:blip r:embed="rId12">
                <a:alphaModFix/>
              </a:blip>
              <a:srcRect b="0" l="0" r="0" t="0"/>
              <a:stretch/>
            </p:blipFill>
            <p:spPr>
              <a:xfrm>
                <a:off x="-152400" y="-152400"/>
                <a:ext cx="6046885" cy="2164330"/>
              </a:xfrm>
              <a:prstGeom prst="rect">
                <a:avLst/>
              </a:prstGeom>
              <a:noFill/>
              <a:ln>
                <a:noFill/>
              </a:ln>
              <a:effectLst>
                <a:outerShdw blurRad="38100" rotWithShape="0" dir="5400000" dist="25400">
                  <a:srgbClr val="000000">
                    <a:alpha val="49800"/>
                  </a:srgbClr>
                </a:outerShdw>
              </a:effectLst>
            </p:spPr>
          </p:pic>
          <p:grpSp>
            <p:nvGrpSpPr>
              <p:cNvPr id="711" name="Google Shape;711;p67"/>
              <p:cNvGrpSpPr/>
              <p:nvPr/>
            </p:nvGrpSpPr>
            <p:grpSpPr>
              <a:xfrm>
                <a:off x="126945" y="207101"/>
                <a:ext cx="3086787" cy="2619027"/>
                <a:chOff x="0" y="0"/>
                <a:chExt cx="3086787" cy="2619027"/>
              </a:xfrm>
            </p:grpSpPr>
            <p:pic>
              <p:nvPicPr>
                <p:cNvPr descr="Image" id="712" name="Google Shape;712;p67"/>
                <p:cNvPicPr preferRelativeResize="0"/>
                <p:nvPr/>
              </p:nvPicPr>
              <p:blipFill rotWithShape="1">
                <a:blip r:embed="rId13">
                  <a:alphaModFix/>
                </a:blip>
                <a:srcRect b="0" l="0" r="0" t="0"/>
                <a:stretch/>
              </p:blipFill>
              <p:spPr>
                <a:xfrm>
                  <a:off x="0" y="0"/>
                  <a:ext cx="3086787" cy="774712"/>
                </a:xfrm>
                <a:prstGeom prst="rect">
                  <a:avLst/>
                </a:prstGeom>
                <a:noFill/>
                <a:ln>
                  <a:noFill/>
                </a:ln>
              </p:spPr>
            </p:pic>
            <p:cxnSp>
              <p:nvCxnSpPr>
                <p:cNvPr id="713" name="Google Shape;713;p67"/>
                <p:cNvCxnSpPr/>
                <p:nvPr/>
              </p:nvCxnSpPr>
              <p:spPr>
                <a:xfrm>
                  <a:off x="1073747" y="1349127"/>
                  <a:ext cx="1269900" cy="1269900"/>
                </a:xfrm>
                <a:prstGeom prst="straightConnector1">
                  <a:avLst/>
                </a:prstGeom>
                <a:noFill/>
                <a:ln>
                  <a:noFill/>
                </a:ln>
              </p:spPr>
            </p:cxnSp>
          </p:grpSp>
          <p:grpSp>
            <p:nvGrpSpPr>
              <p:cNvPr id="714" name="Google Shape;714;p67"/>
              <p:cNvGrpSpPr/>
              <p:nvPr/>
            </p:nvGrpSpPr>
            <p:grpSpPr>
              <a:xfrm>
                <a:off x="3372867" y="213476"/>
                <a:ext cx="2199031" cy="2606278"/>
                <a:chOff x="0" y="0"/>
                <a:chExt cx="2199031" cy="2606278"/>
              </a:xfrm>
            </p:grpSpPr>
            <p:pic>
              <p:nvPicPr>
                <p:cNvPr descr="Image" id="715" name="Google Shape;715;p67"/>
                <p:cNvPicPr preferRelativeResize="0"/>
                <p:nvPr/>
              </p:nvPicPr>
              <p:blipFill rotWithShape="1">
                <a:blip r:embed="rId14">
                  <a:alphaModFix/>
                </a:blip>
                <a:srcRect b="0" l="0" r="0" t="0"/>
                <a:stretch/>
              </p:blipFill>
              <p:spPr>
                <a:xfrm>
                  <a:off x="0" y="0"/>
                  <a:ext cx="2199031" cy="872030"/>
                </a:xfrm>
                <a:prstGeom prst="rect">
                  <a:avLst/>
                </a:prstGeom>
                <a:noFill/>
                <a:ln>
                  <a:noFill/>
                </a:ln>
              </p:spPr>
            </p:pic>
            <p:cxnSp>
              <p:nvCxnSpPr>
                <p:cNvPr id="716" name="Google Shape;716;p67"/>
                <p:cNvCxnSpPr/>
                <p:nvPr/>
              </p:nvCxnSpPr>
              <p:spPr>
                <a:xfrm>
                  <a:off x="842113" y="1336378"/>
                  <a:ext cx="1269900" cy="1269900"/>
                </a:xfrm>
                <a:prstGeom prst="straightConnector1">
                  <a:avLst/>
                </a:prstGeom>
                <a:noFill/>
                <a:ln>
                  <a:noFill/>
                </a:ln>
              </p:spPr>
            </p:cxnSp>
          </p:grpSp>
        </p:grpSp>
      </p:grpSp>
      <p:grpSp>
        <p:nvGrpSpPr>
          <p:cNvPr id="717" name="Google Shape;717;p67"/>
          <p:cNvGrpSpPr/>
          <p:nvPr/>
        </p:nvGrpSpPr>
        <p:grpSpPr>
          <a:xfrm>
            <a:off x="5634124" y="873696"/>
            <a:ext cx="3163830" cy="3933006"/>
            <a:chOff x="0" y="-73"/>
            <a:chExt cx="8436879" cy="10488015"/>
          </a:xfrm>
        </p:grpSpPr>
        <p:grpSp>
          <p:nvGrpSpPr>
            <p:cNvPr id="718" name="Google Shape;718;p67"/>
            <p:cNvGrpSpPr/>
            <p:nvPr/>
          </p:nvGrpSpPr>
          <p:grpSpPr>
            <a:xfrm>
              <a:off x="4037973" y="-73"/>
              <a:ext cx="4398906" cy="4437995"/>
              <a:chOff x="0" y="-72"/>
              <a:chExt cx="4398906" cy="4437995"/>
            </a:xfrm>
          </p:grpSpPr>
          <p:pic>
            <p:nvPicPr>
              <p:cNvPr descr="Mardigrastocat.png" id="719" name="Google Shape;719;p67"/>
              <p:cNvPicPr preferRelativeResize="0"/>
              <p:nvPr/>
            </p:nvPicPr>
            <p:blipFill rotWithShape="1">
              <a:blip r:embed="rId15">
                <a:alphaModFix/>
              </a:blip>
              <a:srcRect b="5908" l="6277" r="6172" t="5775"/>
              <a:stretch/>
            </p:blipFill>
            <p:spPr>
              <a:xfrm>
                <a:off x="2564557" y="424002"/>
                <a:ext cx="1834349" cy="1850488"/>
              </a:xfrm>
              <a:custGeom>
                <a:rect b="b" l="l" r="r" t="t"/>
                <a:pathLst>
                  <a:path extrusionOk="0" h="21575" w="21455">
                    <a:moveTo>
                      <a:pt x="7130" y="19"/>
                    </a:moveTo>
                    <a:cubicBezTo>
                      <a:pt x="6987" y="47"/>
                      <a:pt x="6853" y="107"/>
                      <a:pt x="6712" y="200"/>
                    </a:cubicBezTo>
                    <a:cubicBezTo>
                      <a:pt x="6500" y="340"/>
                      <a:pt x="6220" y="438"/>
                      <a:pt x="6086" y="417"/>
                    </a:cubicBezTo>
                    <a:cubicBezTo>
                      <a:pt x="5934" y="393"/>
                      <a:pt x="5832" y="473"/>
                      <a:pt x="5821" y="630"/>
                    </a:cubicBezTo>
                    <a:cubicBezTo>
                      <a:pt x="5748" y="1660"/>
                      <a:pt x="5714" y="1716"/>
                      <a:pt x="5069" y="1759"/>
                    </a:cubicBezTo>
                    <a:cubicBezTo>
                      <a:pt x="4387" y="1805"/>
                      <a:pt x="3840" y="2101"/>
                      <a:pt x="3106" y="2823"/>
                    </a:cubicBezTo>
                    <a:cubicBezTo>
                      <a:pt x="2543" y="3376"/>
                      <a:pt x="2505" y="3457"/>
                      <a:pt x="2572" y="3990"/>
                    </a:cubicBezTo>
                    <a:cubicBezTo>
                      <a:pt x="2620" y="4376"/>
                      <a:pt x="2567" y="4710"/>
                      <a:pt x="2409" y="5012"/>
                    </a:cubicBezTo>
                    <a:cubicBezTo>
                      <a:pt x="2280" y="5259"/>
                      <a:pt x="2097" y="5711"/>
                      <a:pt x="2005" y="6016"/>
                    </a:cubicBezTo>
                    <a:lnTo>
                      <a:pt x="1843" y="6572"/>
                    </a:lnTo>
                    <a:lnTo>
                      <a:pt x="1114" y="6572"/>
                    </a:lnTo>
                    <a:cubicBezTo>
                      <a:pt x="555" y="6572"/>
                      <a:pt x="342" y="6633"/>
                      <a:pt x="190" y="6840"/>
                    </a:cubicBezTo>
                    <a:cubicBezTo>
                      <a:pt x="64" y="7012"/>
                      <a:pt x="0" y="7218"/>
                      <a:pt x="0" y="7409"/>
                    </a:cubicBezTo>
                    <a:cubicBezTo>
                      <a:pt x="0" y="7600"/>
                      <a:pt x="64" y="7777"/>
                      <a:pt x="190" y="7881"/>
                    </a:cubicBezTo>
                    <a:cubicBezTo>
                      <a:pt x="433" y="8081"/>
                      <a:pt x="1279" y="7767"/>
                      <a:pt x="1639" y="7344"/>
                    </a:cubicBezTo>
                    <a:cubicBezTo>
                      <a:pt x="1958" y="6968"/>
                      <a:pt x="3039" y="6587"/>
                      <a:pt x="4308" y="6405"/>
                    </a:cubicBezTo>
                    <a:cubicBezTo>
                      <a:pt x="5139" y="6286"/>
                      <a:pt x="5756" y="5904"/>
                      <a:pt x="6336" y="5146"/>
                    </a:cubicBezTo>
                    <a:cubicBezTo>
                      <a:pt x="6906" y="4403"/>
                      <a:pt x="6935" y="4026"/>
                      <a:pt x="6471" y="3476"/>
                    </a:cubicBezTo>
                    <a:cubicBezTo>
                      <a:pt x="6282" y="3252"/>
                      <a:pt x="6167" y="3030"/>
                      <a:pt x="6216" y="2981"/>
                    </a:cubicBezTo>
                    <a:cubicBezTo>
                      <a:pt x="6359" y="2838"/>
                      <a:pt x="6798" y="2881"/>
                      <a:pt x="7093" y="3064"/>
                    </a:cubicBezTo>
                    <a:cubicBezTo>
                      <a:pt x="7322" y="3207"/>
                      <a:pt x="7396" y="3191"/>
                      <a:pt x="7557" y="2972"/>
                    </a:cubicBezTo>
                    <a:cubicBezTo>
                      <a:pt x="7679" y="2805"/>
                      <a:pt x="7838" y="2743"/>
                      <a:pt x="7989" y="2800"/>
                    </a:cubicBezTo>
                    <a:cubicBezTo>
                      <a:pt x="8120" y="2850"/>
                      <a:pt x="8408" y="2799"/>
                      <a:pt x="8629" y="2685"/>
                    </a:cubicBezTo>
                    <a:cubicBezTo>
                      <a:pt x="9424" y="2275"/>
                      <a:pt x="9541" y="2347"/>
                      <a:pt x="10212" y="3689"/>
                    </a:cubicBezTo>
                    <a:cubicBezTo>
                      <a:pt x="10387" y="4037"/>
                      <a:pt x="10577" y="4084"/>
                      <a:pt x="10825" y="3837"/>
                    </a:cubicBezTo>
                    <a:cubicBezTo>
                      <a:pt x="10955" y="3707"/>
                      <a:pt x="11029" y="3707"/>
                      <a:pt x="11159" y="3837"/>
                    </a:cubicBezTo>
                    <a:cubicBezTo>
                      <a:pt x="11384" y="4061"/>
                      <a:pt x="11695" y="4047"/>
                      <a:pt x="11883" y="3804"/>
                    </a:cubicBezTo>
                    <a:cubicBezTo>
                      <a:pt x="11969" y="3695"/>
                      <a:pt x="12256" y="3588"/>
                      <a:pt x="12524" y="3564"/>
                    </a:cubicBezTo>
                    <a:cubicBezTo>
                      <a:pt x="12995" y="3521"/>
                      <a:pt x="13010" y="3534"/>
                      <a:pt x="13021" y="4003"/>
                    </a:cubicBezTo>
                    <a:cubicBezTo>
                      <a:pt x="13043" y="5000"/>
                      <a:pt x="13081" y="5120"/>
                      <a:pt x="13406" y="5244"/>
                    </a:cubicBezTo>
                    <a:cubicBezTo>
                      <a:pt x="13805" y="5395"/>
                      <a:pt x="14948" y="5174"/>
                      <a:pt x="15175" y="4901"/>
                    </a:cubicBezTo>
                    <a:cubicBezTo>
                      <a:pt x="15311" y="4738"/>
                      <a:pt x="15399" y="4754"/>
                      <a:pt x="15736" y="5003"/>
                    </a:cubicBezTo>
                    <a:lnTo>
                      <a:pt x="16135" y="5299"/>
                    </a:lnTo>
                    <a:lnTo>
                      <a:pt x="15792" y="5614"/>
                    </a:lnTo>
                    <a:cubicBezTo>
                      <a:pt x="15368" y="6005"/>
                      <a:pt x="15346" y="6318"/>
                      <a:pt x="15746" y="6303"/>
                    </a:cubicBezTo>
                    <a:cubicBezTo>
                      <a:pt x="15970" y="6295"/>
                      <a:pt x="16051" y="6381"/>
                      <a:pt x="16066" y="6641"/>
                    </a:cubicBezTo>
                    <a:cubicBezTo>
                      <a:pt x="16077" y="6832"/>
                      <a:pt x="16289" y="7185"/>
                      <a:pt x="16535" y="7428"/>
                    </a:cubicBezTo>
                    <a:cubicBezTo>
                      <a:pt x="16802" y="7691"/>
                      <a:pt x="16980" y="8009"/>
                      <a:pt x="16980" y="8219"/>
                    </a:cubicBezTo>
                    <a:cubicBezTo>
                      <a:pt x="16980" y="8797"/>
                      <a:pt x="16719" y="8771"/>
                      <a:pt x="16479" y="8173"/>
                    </a:cubicBezTo>
                    <a:cubicBezTo>
                      <a:pt x="16355" y="7863"/>
                      <a:pt x="16172" y="7613"/>
                      <a:pt x="16075" y="7613"/>
                    </a:cubicBezTo>
                    <a:cubicBezTo>
                      <a:pt x="15978" y="7613"/>
                      <a:pt x="15818" y="7515"/>
                      <a:pt x="15718" y="7395"/>
                    </a:cubicBezTo>
                    <a:cubicBezTo>
                      <a:pt x="15488" y="7120"/>
                      <a:pt x="14562" y="6641"/>
                      <a:pt x="14255" y="6641"/>
                    </a:cubicBezTo>
                    <a:cubicBezTo>
                      <a:pt x="14066" y="6641"/>
                      <a:pt x="14055" y="6680"/>
                      <a:pt x="14195" y="6849"/>
                    </a:cubicBezTo>
                    <a:cubicBezTo>
                      <a:pt x="14391" y="7084"/>
                      <a:pt x="14420" y="7066"/>
                      <a:pt x="13220" y="7326"/>
                    </a:cubicBezTo>
                    <a:cubicBezTo>
                      <a:pt x="12173" y="7552"/>
                      <a:pt x="12018" y="7551"/>
                      <a:pt x="11062" y="7284"/>
                    </a:cubicBezTo>
                    <a:cubicBezTo>
                      <a:pt x="10602" y="7156"/>
                      <a:pt x="9773" y="7012"/>
                      <a:pt x="9219" y="6965"/>
                    </a:cubicBezTo>
                    <a:cubicBezTo>
                      <a:pt x="8368" y="6892"/>
                      <a:pt x="8180" y="6829"/>
                      <a:pt x="7998" y="6553"/>
                    </a:cubicBezTo>
                    <a:cubicBezTo>
                      <a:pt x="7707" y="6110"/>
                      <a:pt x="7363" y="6138"/>
                      <a:pt x="6875" y="6655"/>
                    </a:cubicBezTo>
                    <a:cubicBezTo>
                      <a:pt x="6650" y="6893"/>
                      <a:pt x="6145" y="7329"/>
                      <a:pt x="5752" y="7622"/>
                    </a:cubicBezTo>
                    <a:cubicBezTo>
                      <a:pt x="5358" y="7914"/>
                      <a:pt x="4897" y="8377"/>
                      <a:pt x="4726" y="8654"/>
                    </a:cubicBezTo>
                    <a:cubicBezTo>
                      <a:pt x="4554" y="8931"/>
                      <a:pt x="4249" y="9221"/>
                      <a:pt x="4048" y="9297"/>
                    </a:cubicBezTo>
                    <a:cubicBezTo>
                      <a:pt x="3736" y="9415"/>
                      <a:pt x="3714" y="9452"/>
                      <a:pt x="3909" y="9561"/>
                    </a:cubicBezTo>
                    <a:cubicBezTo>
                      <a:pt x="4095" y="9665"/>
                      <a:pt x="4125" y="9851"/>
                      <a:pt x="4066" y="10574"/>
                    </a:cubicBezTo>
                    <a:cubicBezTo>
                      <a:pt x="3983" y="11614"/>
                      <a:pt x="4153" y="12206"/>
                      <a:pt x="4800" y="13165"/>
                    </a:cubicBezTo>
                    <a:cubicBezTo>
                      <a:pt x="5055" y="13544"/>
                      <a:pt x="5212" y="13885"/>
                      <a:pt x="5148" y="13924"/>
                    </a:cubicBezTo>
                    <a:cubicBezTo>
                      <a:pt x="5084" y="13964"/>
                      <a:pt x="4571" y="13780"/>
                      <a:pt x="4011" y="13512"/>
                    </a:cubicBezTo>
                    <a:cubicBezTo>
                      <a:pt x="3451" y="13245"/>
                      <a:pt x="2860" y="13027"/>
                      <a:pt x="2697" y="13027"/>
                    </a:cubicBezTo>
                    <a:cubicBezTo>
                      <a:pt x="2133" y="13027"/>
                      <a:pt x="1523" y="13319"/>
                      <a:pt x="1523" y="13591"/>
                    </a:cubicBezTo>
                    <a:cubicBezTo>
                      <a:pt x="1523" y="13852"/>
                      <a:pt x="1802" y="13963"/>
                      <a:pt x="2479" y="13975"/>
                    </a:cubicBezTo>
                    <a:cubicBezTo>
                      <a:pt x="2658" y="13978"/>
                      <a:pt x="2968" y="14096"/>
                      <a:pt x="3171" y="14234"/>
                    </a:cubicBezTo>
                    <a:cubicBezTo>
                      <a:pt x="3373" y="14372"/>
                      <a:pt x="4011" y="14734"/>
                      <a:pt x="4586" y="15039"/>
                    </a:cubicBezTo>
                    <a:cubicBezTo>
                      <a:pt x="5431" y="15488"/>
                      <a:pt x="5620" y="15648"/>
                      <a:pt x="5575" y="15872"/>
                    </a:cubicBezTo>
                    <a:cubicBezTo>
                      <a:pt x="5482" y="16339"/>
                      <a:pt x="5482" y="18362"/>
                      <a:pt x="5575" y="18510"/>
                    </a:cubicBezTo>
                    <a:cubicBezTo>
                      <a:pt x="5702" y="18711"/>
                      <a:pt x="5884" y="19417"/>
                      <a:pt x="5919" y="19856"/>
                    </a:cubicBezTo>
                    <a:cubicBezTo>
                      <a:pt x="5955" y="20314"/>
                      <a:pt x="5811" y="20447"/>
                      <a:pt x="5041" y="20652"/>
                    </a:cubicBezTo>
                    <a:cubicBezTo>
                      <a:pt x="4083" y="20908"/>
                      <a:pt x="4361" y="21241"/>
                      <a:pt x="5728" y="21480"/>
                    </a:cubicBezTo>
                    <a:cubicBezTo>
                      <a:pt x="6136" y="21552"/>
                      <a:pt x="7783" y="21592"/>
                      <a:pt x="9391" y="21568"/>
                    </a:cubicBezTo>
                    <a:cubicBezTo>
                      <a:pt x="12336" y="21525"/>
                      <a:pt x="13499" y="21365"/>
                      <a:pt x="13499" y="20999"/>
                    </a:cubicBezTo>
                    <a:cubicBezTo>
                      <a:pt x="13499" y="20773"/>
                      <a:pt x="13182" y="20668"/>
                      <a:pt x="11842" y="20462"/>
                    </a:cubicBezTo>
                    <a:cubicBezTo>
                      <a:pt x="10835" y="20308"/>
                      <a:pt x="10780" y="20282"/>
                      <a:pt x="10737" y="19912"/>
                    </a:cubicBezTo>
                    <a:cubicBezTo>
                      <a:pt x="10712" y="19698"/>
                      <a:pt x="10728" y="19429"/>
                      <a:pt x="10774" y="19310"/>
                    </a:cubicBezTo>
                    <a:cubicBezTo>
                      <a:pt x="10847" y="19120"/>
                      <a:pt x="10887" y="19117"/>
                      <a:pt x="11099" y="19296"/>
                    </a:cubicBezTo>
                    <a:cubicBezTo>
                      <a:pt x="11231" y="19409"/>
                      <a:pt x="11589" y="19616"/>
                      <a:pt x="11893" y="19754"/>
                    </a:cubicBezTo>
                    <a:cubicBezTo>
                      <a:pt x="12433" y="20001"/>
                      <a:pt x="12458" y="20001"/>
                      <a:pt x="12933" y="19727"/>
                    </a:cubicBezTo>
                    <a:cubicBezTo>
                      <a:pt x="13573" y="19357"/>
                      <a:pt x="13622" y="19148"/>
                      <a:pt x="13090" y="19042"/>
                    </a:cubicBezTo>
                    <a:cubicBezTo>
                      <a:pt x="12829" y="18990"/>
                      <a:pt x="12489" y="18759"/>
                      <a:pt x="12241" y="18459"/>
                    </a:cubicBezTo>
                    <a:cubicBezTo>
                      <a:pt x="11535" y="17605"/>
                      <a:pt x="11719" y="17362"/>
                      <a:pt x="12881" y="17621"/>
                    </a:cubicBezTo>
                    <a:cubicBezTo>
                      <a:pt x="13382" y="17733"/>
                      <a:pt x="13747" y="17907"/>
                      <a:pt x="13912" y="18116"/>
                    </a:cubicBezTo>
                    <a:cubicBezTo>
                      <a:pt x="14245" y="18538"/>
                      <a:pt x="14587" y="18528"/>
                      <a:pt x="14696" y="18093"/>
                    </a:cubicBezTo>
                    <a:cubicBezTo>
                      <a:pt x="14836" y="17538"/>
                      <a:pt x="14672" y="17340"/>
                      <a:pt x="13698" y="16886"/>
                    </a:cubicBezTo>
                    <a:cubicBezTo>
                      <a:pt x="12720" y="16429"/>
                      <a:pt x="12714" y="16374"/>
                      <a:pt x="13564" y="15942"/>
                    </a:cubicBezTo>
                    <a:cubicBezTo>
                      <a:pt x="14137" y="15650"/>
                      <a:pt x="14334" y="15680"/>
                      <a:pt x="14339" y="16053"/>
                    </a:cubicBezTo>
                    <a:cubicBezTo>
                      <a:pt x="14342" y="16243"/>
                      <a:pt x="14386" y="16227"/>
                      <a:pt x="14585" y="15969"/>
                    </a:cubicBezTo>
                    <a:lnTo>
                      <a:pt x="14831" y="15650"/>
                    </a:lnTo>
                    <a:lnTo>
                      <a:pt x="15165" y="16006"/>
                    </a:lnTo>
                    <a:cubicBezTo>
                      <a:pt x="15349" y="16201"/>
                      <a:pt x="15723" y="16490"/>
                      <a:pt x="15996" y="16650"/>
                    </a:cubicBezTo>
                    <a:lnTo>
                      <a:pt x="16493" y="16941"/>
                    </a:lnTo>
                    <a:lnTo>
                      <a:pt x="16196" y="16613"/>
                    </a:lnTo>
                    <a:cubicBezTo>
                      <a:pt x="15604" y="15964"/>
                      <a:pt x="15334" y="15229"/>
                      <a:pt x="15439" y="14553"/>
                    </a:cubicBezTo>
                    <a:cubicBezTo>
                      <a:pt x="15623" y="13380"/>
                      <a:pt x="16145" y="12911"/>
                      <a:pt x="16145" y="13920"/>
                    </a:cubicBezTo>
                    <a:cubicBezTo>
                      <a:pt x="16145" y="14522"/>
                      <a:pt x="16485" y="15466"/>
                      <a:pt x="16934" y="16113"/>
                    </a:cubicBezTo>
                    <a:cubicBezTo>
                      <a:pt x="17386" y="16765"/>
                      <a:pt x="18090" y="17229"/>
                      <a:pt x="18326" y="17034"/>
                    </a:cubicBezTo>
                    <a:cubicBezTo>
                      <a:pt x="18441" y="16939"/>
                      <a:pt x="18584" y="16943"/>
                      <a:pt x="18772" y="17043"/>
                    </a:cubicBezTo>
                    <a:cubicBezTo>
                      <a:pt x="18925" y="17125"/>
                      <a:pt x="19215" y="17191"/>
                      <a:pt x="19417" y="17191"/>
                    </a:cubicBezTo>
                    <a:lnTo>
                      <a:pt x="19784" y="17191"/>
                    </a:lnTo>
                    <a:lnTo>
                      <a:pt x="19357" y="16830"/>
                    </a:lnTo>
                    <a:cubicBezTo>
                      <a:pt x="18854" y="16408"/>
                      <a:pt x="18822" y="16249"/>
                      <a:pt x="19218" y="16104"/>
                    </a:cubicBezTo>
                    <a:cubicBezTo>
                      <a:pt x="19496" y="16001"/>
                      <a:pt x="19494" y="15987"/>
                      <a:pt x="19139" y="15826"/>
                    </a:cubicBezTo>
                    <a:cubicBezTo>
                      <a:pt x="18935" y="15733"/>
                      <a:pt x="18796" y="15583"/>
                      <a:pt x="18828" y="15488"/>
                    </a:cubicBezTo>
                    <a:cubicBezTo>
                      <a:pt x="18928" y="15188"/>
                      <a:pt x="19363" y="15210"/>
                      <a:pt x="19710" y="15534"/>
                    </a:cubicBezTo>
                    <a:cubicBezTo>
                      <a:pt x="20099" y="15899"/>
                      <a:pt x="20162" y="15683"/>
                      <a:pt x="19844" y="15076"/>
                    </a:cubicBezTo>
                    <a:cubicBezTo>
                      <a:pt x="19735" y="14868"/>
                      <a:pt x="19695" y="14665"/>
                      <a:pt x="19756" y="14628"/>
                    </a:cubicBezTo>
                    <a:cubicBezTo>
                      <a:pt x="19952" y="14507"/>
                      <a:pt x="20671" y="14495"/>
                      <a:pt x="20856" y="14609"/>
                    </a:cubicBezTo>
                    <a:cubicBezTo>
                      <a:pt x="21097" y="14757"/>
                      <a:pt x="20749" y="14114"/>
                      <a:pt x="20504" y="13957"/>
                    </a:cubicBezTo>
                    <a:cubicBezTo>
                      <a:pt x="20411" y="13897"/>
                      <a:pt x="20365" y="13763"/>
                      <a:pt x="20406" y="13656"/>
                    </a:cubicBezTo>
                    <a:cubicBezTo>
                      <a:pt x="20449" y="13544"/>
                      <a:pt x="20332" y="13364"/>
                      <a:pt x="20128" y="13230"/>
                    </a:cubicBezTo>
                    <a:cubicBezTo>
                      <a:pt x="19752" y="12985"/>
                      <a:pt x="19408" y="12078"/>
                      <a:pt x="19612" y="11874"/>
                    </a:cubicBezTo>
                    <a:cubicBezTo>
                      <a:pt x="19679" y="11808"/>
                      <a:pt x="19952" y="11950"/>
                      <a:pt x="20230" y="12194"/>
                    </a:cubicBezTo>
                    <a:cubicBezTo>
                      <a:pt x="20519" y="12447"/>
                      <a:pt x="20803" y="12585"/>
                      <a:pt x="20898" y="12527"/>
                    </a:cubicBezTo>
                    <a:cubicBezTo>
                      <a:pt x="20991" y="12469"/>
                      <a:pt x="21140" y="12539"/>
                      <a:pt x="21246" y="12684"/>
                    </a:cubicBezTo>
                    <a:cubicBezTo>
                      <a:pt x="21600" y="13166"/>
                      <a:pt x="21471" y="12449"/>
                      <a:pt x="21107" y="11911"/>
                    </a:cubicBezTo>
                    <a:cubicBezTo>
                      <a:pt x="20927" y="11646"/>
                      <a:pt x="20808" y="11359"/>
                      <a:pt x="20838" y="11273"/>
                    </a:cubicBezTo>
                    <a:cubicBezTo>
                      <a:pt x="20868" y="11187"/>
                      <a:pt x="20628" y="11013"/>
                      <a:pt x="20304" y="10884"/>
                    </a:cubicBezTo>
                    <a:lnTo>
                      <a:pt x="19714" y="10648"/>
                    </a:lnTo>
                    <a:lnTo>
                      <a:pt x="20123" y="10324"/>
                    </a:lnTo>
                    <a:cubicBezTo>
                      <a:pt x="20348" y="10146"/>
                      <a:pt x="20587" y="10032"/>
                      <a:pt x="20657" y="10074"/>
                    </a:cubicBezTo>
                    <a:cubicBezTo>
                      <a:pt x="20728" y="10118"/>
                      <a:pt x="20747" y="9969"/>
                      <a:pt x="20698" y="9727"/>
                    </a:cubicBezTo>
                    <a:cubicBezTo>
                      <a:pt x="20640" y="9435"/>
                      <a:pt x="20676" y="9249"/>
                      <a:pt x="20819" y="9130"/>
                    </a:cubicBezTo>
                    <a:cubicBezTo>
                      <a:pt x="20998" y="8983"/>
                      <a:pt x="20955" y="8914"/>
                      <a:pt x="20504" y="8658"/>
                    </a:cubicBezTo>
                    <a:cubicBezTo>
                      <a:pt x="20065" y="8410"/>
                      <a:pt x="19981" y="8294"/>
                      <a:pt x="20016" y="7974"/>
                    </a:cubicBezTo>
                    <a:cubicBezTo>
                      <a:pt x="20039" y="7762"/>
                      <a:pt x="19991" y="7507"/>
                      <a:pt x="19909" y="7409"/>
                    </a:cubicBezTo>
                    <a:cubicBezTo>
                      <a:pt x="19736" y="7200"/>
                      <a:pt x="19701" y="6344"/>
                      <a:pt x="19840" y="5702"/>
                    </a:cubicBezTo>
                    <a:cubicBezTo>
                      <a:pt x="19974" y="5078"/>
                      <a:pt x="19622" y="4559"/>
                      <a:pt x="19069" y="4559"/>
                    </a:cubicBezTo>
                    <a:cubicBezTo>
                      <a:pt x="18786" y="4559"/>
                      <a:pt x="18612" y="4460"/>
                      <a:pt x="18498" y="4244"/>
                    </a:cubicBezTo>
                    <a:cubicBezTo>
                      <a:pt x="18349" y="3960"/>
                      <a:pt x="18016" y="3673"/>
                      <a:pt x="17923" y="3744"/>
                    </a:cubicBezTo>
                    <a:cubicBezTo>
                      <a:pt x="17839" y="3808"/>
                      <a:pt x="17238" y="3422"/>
                      <a:pt x="17310" y="3351"/>
                    </a:cubicBezTo>
                    <a:cubicBezTo>
                      <a:pt x="17352" y="3309"/>
                      <a:pt x="17234" y="3152"/>
                      <a:pt x="17045" y="3004"/>
                    </a:cubicBezTo>
                    <a:cubicBezTo>
                      <a:pt x="16721" y="2750"/>
                      <a:pt x="16714" y="2712"/>
                      <a:pt x="16911" y="2333"/>
                    </a:cubicBezTo>
                    <a:cubicBezTo>
                      <a:pt x="17186" y="1802"/>
                      <a:pt x="17173" y="1682"/>
                      <a:pt x="16822" y="1495"/>
                    </a:cubicBezTo>
                    <a:cubicBezTo>
                      <a:pt x="16580" y="1366"/>
                      <a:pt x="16456" y="1391"/>
                      <a:pt x="16126" y="1634"/>
                    </a:cubicBezTo>
                    <a:lnTo>
                      <a:pt x="15727" y="1930"/>
                    </a:lnTo>
                    <a:lnTo>
                      <a:pt x="15565" y="1579"/>
                    </a:lnTo>
                    <a:cubicBezTo>
                      <a:pt x="15426" y="1275"/>
                      <a:pt x="15341" y="1234"/>
                      <a:pt x="14956" y="1306"/>
                    </a:cubicBezTo>
                    <a:cubicBezTo>
                      <a:pt x="14565" y="1379"/>
                      <a:pt x="14463" y="1329"/>
                      <a:pt x="14144" y="912"/>
                    </a:cubicBezTo>
                    <a:cubicBezTo>
                      <a:pt x="13697" y="327"/>
                      <a:pt x="12886" y="51"/>
                      <a:pt x="12060" y="200"/>
                    </a:cubicBezTo>
                    <a:cubicBezTo>
                      <a:pt x="11742" y="257"/>
                      <a:pt x="11417" y="310"/>
                      <a:pt x="11340" y="316"/>
                    </a:cubicBezTo>
                    <a:cubicBezTo>
                      <a:pt x="11089" y="333"/>
                      <a:pt x="10760" y="598"/>
                      <a:pt x="10509" y="986"/>
                    </a:cubicBezTo>
                    <a:cubicBezTo>
                      <a:pt x="10359" y="1219"/>
                      <a:pt x="10141" y="1366"/>
                      <a:pt x="9948" y="1366"/>
                    </a:cubicBezTo>
                    <a:cubicBezTo>
                      <a:pt x="9773" y="1366"/>
                      <a:pt x="9593" y="1460"/>
                      <a:pt x="9549" y="1574"/>
                    </a:cubicBezTo>
                    <a:cubicBezTo>
                      <a:pt x="9417" y="1917"/>
                      <a:pt x="9205" y="1815"/>
                      <a:pt x="8913" y="1264"/>
                    </a:cubicBezTo>
                    <a:cubicBezTo>
                      <a:pt x="8449" y="391"/>
                      <a:pt x="8162" y="112"/>
                      <a:pt x="7618" y="24"/>
                    </a:cubicBezTo>
                    <a:cubicBezTo>
                      <a:pt x="7430" y="-6"/>
                      <a:pt x="7274" y="-8"/>
                      <a:pt x="7130" y="19"/>
                    </a:cubicBezTo>
                    <a:close/>
                  </a:path>
                </a:pathLst>
              </a:custGeom>
              <a:noFill/>
              <a:ln>
                <a:noFill/>
              </a:ln>
            </p:spPr>
          </p:pic>
          <p:pic>
            <p:nvPicPr>
              <p:cNvPr descr="red-polo.png" id="720" name="Google Shape;720;p67"/>
              <p:cNvPicPr preferRelativeResize="0"/>
              <p:nvPr/>
            </p:nvPicPr>
            <p:blipFill rotWithShape="1">
              <a:blip r:embed="rId16">
                <a:alphaModFix/>
              </a:blip>
              <a:srcRect b="0" l="0" r="0" t="0"/>
              <a:stretch/>
            </p:blipFill>
            <p:spPr>
              <a:xfrm>
                <a:off x="1325668" y="1456248"/>
                <a:ext cx="1536765" cy="1536765"/>
              </a:xfrm>
              <a:prstGeom prst="rect">
                <a:avLst/>
              </a:prstGeom>
              <a:noFill/>
              <a:ln>
                <a:noFill/>
              </a:ln>
            </p:spPr>
          </p:pic>
          <p:pic>
            <p:nvPicPr>
              <p:cNvPr descr="heisencat.png" id="721" name="Google Shape;721;p67"/>
              <p:cNvPicPr preferRelativeResize="0"/>
              <p:nvPr/>
            </p:nvPicPr>
            <p:blipFill rotWithShape="1">
              <a:blip r:embed="rId17">
                <a:alphaModFix/>
              </a:blip>
              <a:srcRect b="0" l="0" r="0" t="0"/>
              <a:stretch/>
            </p:blipFill>
            <p:spPr>
              <a:xfrm>
                <a:off x="128919" y="2366201"/>
                <a:ext cx="1536765" cy="1536765"/>
              </a:xfrm>
              <a:prstGeom prst="rect">
                <a:avLst/>
              </a:prstGeom>
              <a:noFill/>
              <a:ln>
                <a:noFill/>
              </a:ln>
            </p:spPr>
          </p:pic>
          <p:pic>
            <p:nvPicPr>
              <p:cNvPr descr="codercat.jpg" id="722" name="Google Shape;722;p67"/>
              <p:cNvPicPr preferRelativeResize="0"/>
              <p:nvPr/>
            </p:nvPicPr>
            <p:blipFill rotWithShape="1">
              <a:blip r:embed="rId3">
                <a:alphaModFix/>
              </a:blip>
              <a:srcRect b="7898" l="248" r="427" t="7805"/>
              <a:stretch/>
            </p:blipFill>
            <p:spPr>
              <a:xfrm>
                <a:off x="2861459" y="2342702"/>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defunktocat.png" id="723" name="Google Shape;723;p67"/>
              <p:cNvPicPr preferRelativeResize="0"/>
              <p:nvPr/>
            </p:nvPicPr>
            <p:blipFill rotWithShape="1">
              <a:blip r:embed="rId18">
                <a:alphaModFix/>
              </a:blip>
              <a:srcRect b="6089" l="384" r="937" t="6665"/>
              <a:stretch/>
            </p:blipFill>
            <p:spPr>
              <a:xfrm>
                <a:off x="1496359" y="-72"/>
                <a:ext cx="1516482" cy="1340735"/>
              </a:xfrm>
              <a:custGeom>
                <a:rect b="b" l="l" r="r" t="t"/>
                <a:pathLst>
                  <a:path extrusionOk="0" h="21487" w="21600">
                    <a:moveTo>
                      <a:pt x="15557" y="1"/>
                    </a:moveTo>
                    <a:cubicBezTo>
                      <a:pt x="15457" y="-7"/>
                      <a:pt x="15320" y="26"/>
                      <a:pt x="15116" y="77"/>
                    </a:cubicBezTo>
                    <a:cubicBezTo>
                      <a:pt x="14785" y="161"/>
                      <a:pt x="14203" y="410"/>
                      <a:pt x="13827" y="631"/>
                    </a:cubicBezTo>
                    <a:lnTo>
                      <a:pt x="13143" y="1032"/>
                    </a:lnTo>
                    <a:lnTo>
                      <a:pt x="12516" y="650"/>
                    </a:lnTo>
                    <a:cubicBezTo>
                      <a:pt x="11718" y="169"/>
                      <a:pt x="9982" y="139"/>
                      <a:pt x="8751" y="586"/>
                    </a:cubicBezTo>
                    <a:cubicBezTo>
                      <a:pt x="7924" y="887"/>
                      <a:pt x="7842" y="886"/>
                      <a:pt x="7247" y="561"/>
                    </a:cubicBezTo>
                    <a:cubicBezTo>
                      <a:pt x="6901" y="372"/>
                      <a:pt x="6371" y="151"/>
                      <a:pt x="6066" y="71"/>
                    </a:cubicBezTo>
                    <a:cubicBezTo>
                      <a:pt x="5370" y="-112"/>
                      <a:pt x="5178" y="218"/>
                      <a:pt x="5178" y="1604"/>
                    </a:cubicBezTo>
                    <a:cubicBezTo>
                      <a:pt x="5178" y="2143"/>
                      <a:pt x="5091" y="2755"/>
                      <a:pt x="4992" y="2965"/>
                    </a:cubicBezTo>
                    <a:cubicBezTo>
                      <a:pt x="4838" y="3289"/>
                      <a:pt x="4771" y="3312"/>
                      <a:pt x="4539" y="3099"/>
                    </a:cubicBezTo>
                    <a:cubicBezTo>
                      <a:pt x="4299" y="2878"/>
                      <a:pt x="4289" y="2889"/>
                      <a:pt x="4449" y="3213"/>
                    </a:cubicBezTo>
                    <a:cubicBezTo>
                      <a:pt x="4583" y="3485"/>
                      <a:pt x="4568" y="3785"/>
                      <a:pt x="4387" y="4358"/>
                    </a:cubicBezTo>
                    <a:cubicBezTo>
                      <a:pt x="4252" y="4785"/>
                      <a:pt x="4151" y="5612"/>
                      <a:pt x="4166" y="6190"/>
                    </a:cubicBezTo>
                    <a:cubicBezTo>
                      <a:pt x="4182" y="6790"/>
                      <a:pt x="4080" y="7527"/>
                      <a:pt x="3929" y="7920"/>
                    </a:cubicBezTo>
                    <a:lnTo>
                      <a:pt x="3663" y="8613"/>
                    </a:lnTo>
                    <a:lnTo>
                      <a:pt x="1956" y="8728"/>
                    </a:lnTo>
                    <a:cubicBezTo>
                      <a:pt x="1310" y="8772"/>
                      <a:pt x="1009" y="8831"/>
                      <a:pt x="667" y="8887"/>
                    </a:cubicBezTo>
                    <a:cubicBezTo>
                      <a:pt x="1762" y="8702"/>
                      <a:pt x="3477" y="8743"/>
                      <a:pt x="3488" y="8957"/>
                    </a:cubicBezTo>
                    <a:cubicBezTo>
                      <a:pt x="3493" y="9061"/>
                      <a:pt x="2708" y="9319"/>
                      <a:pt x="1747" y="9529"/>
                    </a:cubicBezTo>
                    <a:lnTo>
                      <a:pt x="0" y="9911"/>
                    </a:lnTo>
                    <a:lnTo>
                      <a:pt x="0" y="9962"/>
                    </a:lnTo>
                    <a:lnTo>
                      <a:pt x="317" y="9879"/>
                    </a:lnTo>
                    <a:cubicBezTo>
                      <a:pt x="1499" y="9552"/>
                      <a:pt x="3556" y="9223"/>
                      <a:pt x="3793" y="9326"/>
                    </a:cubicBezTo>
                    <a:cubicBezTo>
                      <a:pt x="3888" y="9366"/>
                      <a:pt x="4009" y="9682"/>
                      <a:pt x="4081" y="10076"/>
                    </a:cubicBezTo>
                    <a:cubicBezTo>
                      <a:pt x="4191" y="10669"/>
                      <a:pt x="4183" y="10777"/>
                      <a:pt x="4025" y="10973"/>
                    </a:cubicBezTo>
                    <a:cubicBezTo>
                      <a:pt x="3752" y="11312"/>
                      <a:pt x="3907" y="12090"/>
                      <a:pt x="4358" y="12652"/>
                    </a:cubicBezTo>
                    <a:cubicBezTo>
                      <a:pt x="4774" y="13170"/>
                      <a:pt x="4817" y="13551"/>
                      <a:pt x="4500" y="13930"/>
                    </a:cubicBezTo>
                    <a:cubicBezTo>
                      <a:pt x="4282" y="14191"/>
                      <a:pt x="4281" y="14205"/>
                      <a:pt x="4460" y="14846"/>
                    </a:cubicBezTo>
                    <a:lnTo>
                      <a:pt x="4641" y="15502"/>
                    </a:lnTo>
                    <a:lnTo>
                      <a:pt x="4138" y="17212"/>
                    </a:lnTo>
                    <a:cubicBezTo>
                      <a:pt x="3860" y="18152"/>
                      <a:pt x="3656" y="18947"/>
                      <a:pt x="3686" y="18981"/>
                    </a:cubicBezTo>
                    <a:cubicBezTo>
                      <a:pt x="3716" y="19014"/>
                      <a:pt x="3935" y="18923"/>
                      <a:pt x="4178" y="18783"/>
                    </a:cubicBezTo>
                    <a:cubicBezTo>
                      <a:pt x="4677" y="18497"/>
                      <a:pt x="4821" y="18535"/>
                      <a:pt x="4754" y="18930"/>
                    </a:cubicBezTo>
                    <a:cubicBezTo>
                      <a:pt x="4681" y="19362"/>
                      <a:pt x="5137" y="20006"/>
                      <a:pt x="5789" y="20380"/>
                    </a:cubicBezTo>
                    <a:cubicBezTo>
                      <a:pt x="6621" y="20857"/>
                      <a:pt x="7757" y="21180"/>
                      <a:pt x="8937" y="21270"/>
                    </a:cubicBezTo>
                    <a:cubicBezTo>
                      <a:pt x="9348" y="21302"/>
                      <a:pt x="9727" y="21372"/>
                      <a:pt x="9780" y="21429"/>
                    </a:cubicBezTo>
                    <a:cubicBezTo>
                      <a:pt x="9818" y="21471"/>
                      <a:pt x="10070" y="21488"/>
                      <a:pt x="10424" y="21487"/>
                    </a:cubicBezTo>
                    <a:cubicBezTo>
                      <a:pt x="11487" y="21483"/>
                      <a:pt x="13496" y="21317"/>
                      <a:pt x="13629" y="21175"/>
                    </a:cubicBezTo>
                    <a:cubicBezTo>
                      <a:pt x="13685" y="21115"/>
                      <a:pt x="13853" y="21062"/>
                      <a:pt x="14002" y="21061"/>
                    </a:cubicBezTo>
                    <a:cubicBezTo>
                      <a:pt x="14316" y="21057"/>
                      <a:pt x="15235" y="20729"/>
                      <a:pt x="15953" y="20361"/>
                    </a:cubicBezTo>
                    <a:cubicBezTo>
                      <a:pt x="16469" y="20096"/>
                      <a:pt x="16859" y="19652"/>
                      <a:pt x="16959" y="19203"/>
                    </a:cubicBezTo>
                    <a:cubicBezTo>
                      <a:pt x="17015" y="18950"/>
                      <a:pt x="16685" y="17982"/>
                      <a:pt x="16575" y="18077"/>
                    </a:cubicBezTo>
                    <a:cubicBezTo>
                      <a:pt x="16545" y="18103"/>
                      <a:pt x="16374" y="18004"/>
                      <a:pt x="16196" y="17861"/>
                    </a:cubicBezTo>
                    <a:cubicBezTo>
                      <a:pt x="16017" y="17718"/>
                      <a:pt x="15536" y="17480"/>
                      <a:pt x="15127" y="17333"/>
                    </a:cubicBezTo>
                    <a:cubicBezTo>
                      <a:pt x="14719" y="17187"/>
                      <a:pt x="14338" y="17035"/>
                      <a:pt x="14279" y="16996"/>
                    </a:cubicBezTo>
                    <a:cubicBezTo>
                      <a:pt x="14221" y="16958"/>
                      <a:pt x="14075" y="16941"/>
                      <a:pt x="13957" y="16958"/>
                    </a:cubicBezTo>
                    <a:cubicBezTo>
                      <a:pt x="13839" y="16975"/>
                      <a:pt x="13661" y="16922"/>
                      <a:pt x="13561" y="16837"/>
                    </a:cubicBezTo>
                    <a:cubicBezTo>
                      <a:pt x="13405" y="16704"/>
                      <a:pt x="13379" y="16411"/>
                      <a:pt x="13364" y="14700"/>
                    </a:cubicBezTo>
                    <a:cubicBezTo>
                      <a:pt x="13347" y="12843"/>
                      <a:pt x="13357" y="12716"/>
                      <a:pt x="13539" y="12754"/>
                    </a:cubicBezTo>
                    <a:cubicBezTo>
                      <a:pt x="13704" y="12789"/>
                      <a:pt x="13709" y="12769"/>
                      <a:pt x="13590" y="12608"/>
                    </a:cubicBezTo>
                    <a:cubicBezTo>
                      <a:pt x="13513" y="12503"/>
                      <a:pt x="13484" y="12329"/>
                      <a:pt x="13522" y="12220"/>
                    </a:cubicBezTo>
                    <a:cubicBezTo>
                      <a:pt x="13582" y="12044"/>
                      <a:pt x="13619" y="12055"/>
                      <a:pt x="13861" y="12309"/>
                    </a:cubicBezTo>
                    <a:cubicBezTo>
                      <a:pt x="14126" y="12586"/>
                      <a:pt x="14134" y="12589"/>
                      <a:pt x="14099" y="12347"/>
                    </a:cubicBezTo>
                    <a:cubicBezTo>
                      <a:pt x="14059" y="12077"/>
                      <a:pt x="14279" y="11696"/>
                      <a:pt x="14477" y="11692"/>
                    </a:cubicBezTo>
                    <a:cubicBezTo>
                      <a:pt x="14543" y="11690"/>
                      <a:pt x="14715" y="11585"/>
                      <a:pt x="14862" y="11456"/>
                    </a:cubicBezTo>
                    <a:cubicBezTo>
                      <a:pt x="15008" y="11327"/>
                      <a:pt x="15200" y="11216"/>
                      <a:pt x="15286" y="11215"/>
                    </a:cubicBezTo>
                    <a:cubicBezTo>
                      <a:pt x="15371" y="11213"/>
                      <a:pt x="15621" y="11016"/>
                      <a:pt x="15840" y="10776"/>
                    </a:cubicBezTo>
                    <a:lnTo>
                      <a:pt x="16235" y="10343"/>
                    </a:lnTo>
                    <a:lnTo>
                      <a:pt x="16456" y="10738"/>
                    </a:lnTo>
                    <a:cubicBezTo>
                      <a:pt x="16626" y="11052"/>
                      <a:pt x="16645" y="11176"/>
                      <a:pt x="16546" y="11310"/>
                    </a:cubicBezTo>
                    <a:cubicBezTo>
                      <a:pt x="16444" y="11449"/>
                      <a:pt x="16460" y="11476"/>
                      <a:pt x="16631" y="11437"/>
                    </a:cubicBezTo>
                    <a:cubicBezTo>
                      <a:pt x="16790" y="11402"/>
                      <a:pt x="16833" y="11300"/>
                      <a:pt x="16818" y="11030"/>
                    </a:cubicBezTo>
                    <a:cubicBezTo>
                      <a:pt x="16759" y="10028"/>
                      <a:pt x="16768" y="9425"/>
                      <a:pt x="16840" y="9294"/>
                    </a:cubicBezTo>
                    <a:cubicBezTo>
                      <a:pt x="16898" y="9188"/>
                      <a:pt x="17150" y="9174"/>
                      <a:pt x="17784" y="9236"/>
                    </a:cubicBezTo>
                    <a:cubicBezTo>
                      <a:pt x="18262" y="9283"/>
                      <a:pt x="18704" y="9349"/>
                      <a:pt x="18762" y="9389"/>
                    </a:cubicBezTo>
                    <a:cubicBezTo>
                      <a:pt x="18821" y="9429"/>
                      <a:pt x="19002" y="9446"/>
                      <a:pt x="19164" y="9427"/>
                    </a:cubicBezTo>
                    <a:cubicBezTo>
                      <a:pt x="19325" y="9408"/>
                      <a:pt x="19634" y="9460"/>
                      <a:pt x="19853" y="9542"/>
                    </a:cubicBezTo>
                    <a:cubicBezTo>
                      <a:pt x="20072" y="9623"/>
                      <a:pt x="20400" y="9706"/>
                      <a:pt x="20577" y="9726"/>
                    </a:cubicBezTo>
                    <a:cubicBezTo>
                      <a:pt x="20754" y="9746"/>
                      <a:pt x="21102" y="9798"/>
                      <a:pt x="21351" y="9841"/>
                    </a:cubicBezTo>
                    <a:lnTo>
                      <a:pt x="21527" y="9873"/>
                    </a:lnTo>
                    <a:lnTo>
                      <a:pt x="20769" y="9682"/>
                    </a:lnTo>
                    <a:cubicBezTo>
                      <a:pt x="20248" y="9552"/>
                      <a:pt x="19218" y="9376"/>
                      <a:pt x="18480" y="9294"/>
                    </a:cubicBezTo>
                    <a:cubicBezTo>
                      <a:pt x="17681" y="9205"/>
                      <a:pt x="17174" y="9070"/>
                      <a:pt x="17225" y="8957"/>
                    </a:cubicBezTo>
                    <a:cubicBezTo>
                      <a:pt x="17320" y="8743"/>
                      <a:pt x="19970" y="8693"/>
                      <a:pt x="21086" y="8887"/>
                    </a:cubicBezTo>
                    <a:lnTo>
                      <a:pt x="21600" y="8976"/>
                    </a:lnTo>
                    <a:cubicBezTo>
                      <a:pt x="21584" y="8951"/>
                      <a:pt x="21568" y="8939"/>
                      <a:pt x="21549" y="8931"/>
                    </a:cubicBezTo>
                    <a:cubicBezTo>
                      <a:pt x="21408" y="8870"/>
                      <a:pt x="20395" y="8763"/>
                      <a:pt x="19299" y="8696"/>
                    </a:cubicBezTo>
                    <a:lnTo>
                      <a:pt x="17309" y="8575"/>
                    </a:lnTo>
                    <a:lnTo>
                      <a:pt x="17366" y="7239"/>
                    </a:lnTo>
                    <a:cubicBezTo>
                      <a:pt x="17404" y="6341"/>
                      <a:pt x="17506" y="5825"/>
                      <a:pt x="17677" y="5675"/>
                    </a:cubicBezTo>
                    <a:cubicBezTo>
                      <a:pt x="17876" y="5500"/>
                      <a:pt x="17887" y="5370"/>
                      <a:pt x="17739" y="5058"/>
                    </a:cubicBezTo>
                    <a:cubicBezTo>
                      <a:pt x="17635" y="4839"/>
                      <a:pt x="17481" y="4657"/>
                      <a:pt x="17394" y="4657"/>
                    </a:cubicBezTo>
                    <a:cubicBezTo>
                      <a:pt x="17307" y="4657"/>
                      <a:pt x="16966" y="4187"/>
                      <a:pt x="16637" y="3608"/>
                    </a:cubicBezTo>
                    <a:cubicBezTo>
                      <a:pt x="16183" y="2809"/>
                      <a:pt x="16037" y="2351"/>
                      <a:pt x="16037" y="1712"/>
                    </a:cubicBezTo>
                    <a:cubicBezTo>
                      <a:pt x="16037" y="1248"/>
                      <a:pt x="15961" y="655"/>
                      <a:pt x="15874" y="395"/>
                    </a:cubicBezTo>
                    <a:cubicBezTo>
                      <a:pt x="15784" y="129"/>
                      <a:pt x="15724" y="14"/>
                      <a:pt x="15557" y="1"/>
                    </a:cubicBezTo>
                    <a:close/>
                    <a:moveTo>
                      <a:pt x="611" y="8893"/>
                    </a:moveTo>
                    <a:cubicBezTo>
                      <a:pt x="479" y="8916"/>
                      <a:pt x="105" y="8939"/>
                      <a:pt x="79" y="8957"/>
                    </a:cubicBezTo>
                    <a:cubicBezTo>
                      <a:pt x="76" y="8959"/>
                      <a:pt x="76" y="8982"/>
                      <a:pt x="73" y="8988"/>
                    </a:cubicBezTo>
                    <a:lnTo>
                      <a:pt x="611" y="8893"/>
                    </a:lnTo>
                    <a:close/>
                  </a:path>
                </a:pathLst>
              </a:custGeom>
              <a:noFill/>
              <a:ln>
                <a:noFill/>
              </a:ln>
            </p:spPr>
          </p:pic>
          <p:pic>
            <p:nvPicPr>
              <p:cNvPr descr="femalecodertocat.png" id="724" name="Google Shape;724;p67"/>
              <p:cNvPicPr preferRelativeResize="0"/>
              <p:nvPr/>
            </p:nvPicPr>
            <p:blipFill rotWithShape="1">
              <a:blip r:embed="rId19">
                <a:alphaModFix/>
              </a:blip>
              <a:srcRect b="0" l="0" r="0" t="0"/>
              <a:stretch/>
            </p:blipFill>
            <p:spPr>
              <a:xfrm>
                <a:off x="0" y="699366"/>
                <a:ext cx="1738585" cy="1738587"/>
              </a:xfrm>
              <a:prstGeom prst="rect">
                <a:avLst/>
              </a:prstGeom>
              <a:noFill/>
              <a:ln>
                <a:noFill/>
              </a:ln>
            </p:spPr>
          </p:pic>
          <p:pic>
            <p:nvPicPr>
              <p:cNvPr descr="Image" id="725" name="Google Shape;725;p67"/>
              <p:cNvPicPr preferRelativeResize="0"/>
              <p:nvPr/>
            </p:nvPicPr>
            <p:blipFill rotWithShape="1">
              <a:blip r:embed="rId20">
                <a:alphaModFix/>
              </a:blip>
              <a:srcRect b="6104" l="0" r="0" t="6191"/>
              <a:stretch/>
            </p:blipFill>
            <p:spPr>
              <a:xfrm>
                <a:off x="1474959" y="3062920"/>
                <a:ext cx="1567674" cy="1375003"/>
              </a:xfrm>
              <a:custGeom>
                <a:rect b="b" l="l" r="r" t="t"/>
                <a:pathLst>
                  <a:path extrusionOk="0" h="21589" w="21600">
                    <a:moveTo>
                      <a:pt x="5419" y="0"/>
                    </a:moveTo>
                    <a:lnTo>
                      <a:pt x="5332" y="349"/>
                    </a:lnTo>
                    <a:cubicBezTo>
                      <a:pt x="5139" y="1089"/>
                      <a:pt x="5096" y="1731"/>
                      <a:pt x="5195" y="2387"/>
                    </a:cubicBezTo>
                    <a:lnTo>
                      <a:pt x="5288" y="2997"/>
                    </a:lnTo>
                    <a:lnTo>
                      <a:pt x="4998" y="3421"/>
                    </a:lnTo>
                    <a:cubicBezTo>
                      <a:pt x="4664" y="3918"/>
                      <a:pt x="4415" y="4431"/>
                      <a:pt x="4090" y="5272"/>
                    </a:cubicBezTo>
                    <a:cubicBezTo>
                      <a:pt x="3985" y="5544"/>
                      <a:pt x="3842" y="6058"/>
                      <a:pt x="3811" y="6275"/>
                    </a:cubicBezTo>
                    <a:cubicBezTo>
                      <a:pt x="3806" y="6313"/>
                      <a:pt x="3789" y="6380"/>
                      <a:pt x="3773" y="6418"/>
                    </a:cubicBezTo>
                    <a:cubicBezTo>
                      <a:pt x="3716" y="6556"/>
                      <a:pt x="3748" y="7671"/>
                      <a:pt x="3822" y="8132"/>
                    </a:cubicBezTo>
                    <a:cubicBezTo>
                      <a:pt x="3864" y="8391"/>
                      <a:pt x="3880" y="8638"/>
                      <a:pt x="3861" y="8674"/>
                    </a:cubicBezTo>
                    <a:cubicBezTo>
                      <a:pt x="3841" y="8710"/>
                      <a:pt x="3465" y="8736"/>
                      <a:pt x="3024" y="8736"/>
                    </a:cubicBezTo>
                    <a:cubicBezTo>
                      <a:pt x="2217" y="8737"/>
                      <a:pt x="905" y="8873"/>
                      <a:pt x="317" y="9017"/>
                    </a:cubicBezTo>
                    <a:lnTo>
                      <a:pt x="0" y="9098"/>
                    </a:lnTo>
                    <a:lnTo>
                      <a:pt x="0" y="9173"/>
                    </a:lnTo>
                    <a:lnTo>
                      <a:pt x="159" y="9123"/>
                    </a:lnTo>
                    <a:cubicBezTo>
                      <a:pt x="1151" y="8839"/>
                      <a:pt x="3872" y="8725"/>
                      <a:pt x="3855" y="8967"/>
                    </a:cubicBezTo>
                    <a:cubicBezTo>
                      <a:pt x="3849" y="9058"/>
                      <a:pt x="3865" y="9069"/>
                      <a:pt x="3921" y="9017"/>
                    </a:cubicBezTo>
                    <a:cubicBezTo>
                      <a:pt x="3975" y="8966"/>
                      <a:pt x="4029" y="8982"/>
                      <a:pt x="4101" y="9073"/>
                    </a:cubicBezTo>
                    <a:cubicBezTo>
                      <a:pt x="4157" y="9143"/>
                      <a:pt x="4178" y="9222"/>
                      <a:pt x="4156" y="9247"/>
                    </a:cubicBezTo>
                    <a:cubicBezTo>
                      <a:pt x="4087" y="9326"/>
                      <a:pt x="3740" y="9295"/>
                      <a:pt x="3658" y="9204"/>
                    </a:cubicBezTo>
                    <a:cubicBezTo>
                      <a:pt x="3596" y="9134"/>
                      <a:pt x="3582" y="9139"/>
                      <a:pt x="3598" y="9222"/>
                    </a:cubicBezTo>
                    <a:cubicBezTo>
                      <a:pt x="3612" y="9294"/>
                      <a:pt x="3565" y="9335"/>
                      <a:pt x="3440" y="9347"/>
                    </a:cubicBezTo>
                    <a:cubicBezTo>
                      <a:pt x="2886" y="9402"/>
                      <a:pt x="1664" y="9602"/>
                      <a:pt x="1198" y="9715"/>
                    </a:cubicBezTo>
                    <a:cubicBezTo>
                      <a:pt x="902" y="9786"/>
                      <a:pt x="641" y="9838"/>
                      <a:pt x="618" y="9833"/>
                    </a:cubicBezTo>
                    <a:cubicBezTo>
                      <a:pt x="595" y="9828"/>
                      <a:pt x="510" y="9856"/>
                      <a:pt x="427" y="9895"/>
                    </a:cubicBezTo>
                    <a:cubicBezTo>
                      <a:pt x="343" y="9935"/>
                      <a:pt x="220" y="9980"/>
                      <a:pt x="153" y="9995"/>
                    </a:cubicBezTo>
                    <a:cubicBezTo>
                      <a:pt x="134" y="9999"/>
                      <a:pt x="118" y="10019"/>
                      <a:pt x="104" y="10051"/>
                    </a:cubicBezTo>
                    <a:lnTo>
                      <a:pt x="170" y="10039"/>
                    </a:lnTo>
                    <a:cubicBezTo>
                      <a:pt x="262" y="10020"/>
                      <a:pt x="745" y="9907"/>
                      <a:pt x="1247" y="9789"/>
                    </a:cubicBezTo>
                    <a:cubicBezTo>
                      <a:pt x="2216" y="9562"/>
                      <a:pt x="4003" y="9319"/>
                      <a:pt x="4167" y="9391"/>
                    </a:cubicBezTo>
                    <a:cubicBezTo>
                      <a:pt x="4221" y="9414"/>
                      <a:pt x="4252" y="9460"/>
                      <a:pt x="4233" y="9497"/>
                    </a:cubicBezTo>
                    <a:cubicBezTo>
                      <a:pt x="4213" y="9533"/>
                      <a:pt x="4211" y="9642"/>
                      <a:pt x="4233" y="9740"/>
                    </a:cubicBezTo>
                    <a:cubicBezTo>
                      <a:pt x="4263" y="9876"/>
                      <a:pt x="4293" y="9903"/>
                      <a:pt x="4353" y="9846"/>
                    </a:cubicBezTo>
                    <a:cubicBezTo>
                      <a:pt x="4448" y="9756"/>
                      <a:pt x="4538" y="9884"/>
                      <a:pt x="4511" y="10070"/>
                    </a:cubicBezTo>
                    <a:cubicBezTo>
                      <a:pt x="4500" y="10146"/>
                      <a:pt x="4526" y="10179"/>
                      <a:pt x="4577" y="10157"/>
                    </a:cubicBezTo>
                    <a:cubicBezTo>
                      <a:pt x="4622" y="10137"/>
                      <a:pt x="4817" y="10304"/>
                      <a:pt x="5020" y="10537"/>
                    </a:cubicBezTo>
                    <a:cubicBezTo>
                      <a:pt x="5219" y="10767"/>
                      <a:pt x="5417" y="10955"/>
                      <a:pt x="5457" y="10955"/>
                    </a:cubicBezTo>
                    <a:cubicBezTo>
                      <a:pt x="5498" y="10955"/>
                      <a:pt x="5588" y="11052"/>
                      <a:pt x="5660" y="11167"/>
                    </a:cubicBezTo>
                    <a:cubicBezTo>
                      <a:pt x="5731" y="11281"/>
                      <a:pt x="5837" y="11372"/>
                      <a:pt x="5895" y="11372"/>
                    </a:cubicBezTo>
                    <a:cubicBezTo>
                      <a:pt x="6060" y="11372"/>
                      <a:pt x="6520" y="11647"/>
                      <a:pt x="6480" y="11721"/>
                    </a:cubicBezTo>
                    <a:cubicBezTo>
                      <a:pt x="6460" y="11759"/>
                      <a:pt x="6533" y="11790"/>
                      <a:pt x="6655" y="11790"/>
                    </a:cubicBezTo>
                    <a:cubicBezTo>
                      <a:pt x="6807" y="11790"/>
                      <a:pt x="6893" y="11828"/>
                      <a:pt x="6939" y="11927"/>
                    </a:cubicBezTo>
                    <a:cubicBezTo>
                      <a:pt x="6975" y="12003"/>
                      <a:pt x="7037" y="12064"/>
                      <a:pt x="7082" y="12064"/>
                    </a:cubicBezTo>
                    <a:cubicBezTo>
                      <a:pt x="7126" y="12064"/>
                      <a:pt x="7238" y="12133"/>
                      <a:pt x="7328" y="12213"/>
                    </a:cubicBezTo>
                    <a:cubicBezTo>
                      <a:pt x="7464" y="12336"/>
                      <a:pt x="7475" y="12373"/>
                      <a:pt x="7410" y="12463"/>
                    </a:cubicBezTo>
                    <a:cubicBezTo>
                      <a:pt x="7343" y="12555"/>
                      <a:pt x="7351" y="12566"/>
                      <a:pt x="7464" y="12525"/>
                    </a:cubicBezTo>
                    <a:cubicBezTo>
                      <a:pt x="7568" y="12488"/>
                      <a:pt x="7651" y="12536"/>
                      <a:pt x="7847" y="12768"/>
                    </a:cubicBezTo>
                    <a:cubicBezTo>
                      <a:pt x="8115" y="13086"/>
                      <a:pt x="8133" y="13154"/>
                      <a:pt x="8017" y="13335"/>
                    </a:cubicBezTo>
                    <a:cubicBezTo>
                      <a:pt x="7852" y="13591"/>
                      <a:pt x="6809" y="13637"/>
                      <a:pt x="6420" y="13404"/>
                    </a:cubicBezTo>
                    <a:cubicBezTo>
                      <a:pt x="5966" y="13131"/>
                      <a:pt x="5403" y="12323"/>
                      <a:pt x="5452" y="12014"/>
                    </a:cubicBezTo>
                    <a:cubicBezTo>
                      <a:pt x="5474" y="11876"/>
                      <a:pt x="5463" y="11850"/>
                      <a:pt x="5386" y="11883"/>
                    </a:cubicBezTo>
                    <a:cubicBezTo>
                      <a:pt x="5317" y="11914"/>
                      <a:pt x="5266" y="11866"/>
                      <a:pt x="5222" y="11721"/>
                    </a:cubicBezTo>
                    <a:cubicBezTo>
                      <a:pt x="5162" y="11525"/>
                      <a:pt x="4893" y="11256"/>
                      <a:pt x="4829" y="11329"/>
                    </a:cubicBezTo>
                    <a:cubicBezTo>
                      <a:pt x="4811" y="11348"/>
                      <a:pt x="4735" y="11337"/>
                      <a:pt x="4659" y="11304"/>
                    </a:cubicBezTo>
                    <a:cubicBezTo>
                      <a:pt x="4581" y="11270"/>
                      <a:pt x="4492" y="11269"/>
                      <a:pt x="4462" y="11304"/>
                    </a:cubicBezTo>
                    <a:cubicBezTo>
                      <a:pt x="4433" y="11337"/>
                      <a:pt x="4274" y="11381"/>
                      <a:pt x="4107" y="11397"/>
                    </a:cubicBezTo>
                    <a:cubicBezTo>
                      <a:pt x="3860" y="11421"/>
                      <a:pt x="3801" y="11448"/>
                      <a:pt x="3801" y="11553"/>
                    </a:cubicBezTo>
                    <a:cubicBezTo>
                      <a:pt x="3800" y="11631"/>
                      <a:pt x="3757" y="11683"/>
                      <a:pt x="3691" y="11684"/>
                    </a:cubicBezTo>
                    <a:cubicBezTo>
                      <a:pt x="3580" y="11684"/>
                      <a:pt x="3454" y="11849"/>
                      <a:pt x="3500" y="11933"/>
                    </a:cubicBezTo>
                    <a:cubicBezTo>
                      <a:pt x="3514" y="11959"/>
                      <a:pt x="3465" y="12058"/>
                      <a:pt x="3390" y="12151"/>
                    </a:cubicBezTo>
                    <a:cubicBezTo>
                      <a:pt x="3316" y="12245"/>
                      <a:pt x="3248" y="12377"/>
                      <a:pt x="3237" y="12450"/>
                    </a:cubicBezTo>
                    <a:cubicBezTo>
                      <a:pt x="3227" y="12524"/>
                      <a:pt x="3166" y="12642"/>
                      <a:pt x="3101" y="12706"/>
                    </a:cubicBezTo>
                    <a:cubicBezTo>
                      <a:pt x="3035" y="12770"/>
                      <a:pt x="2983" y="12843"/>
                      <a:pt x="2991" y="12874"/>
                    </a:cubicBezTo>
                    <a:cubicBezTo>
                      <a:pt x="3009" y="12945"/>
                      <a:pt x="2878" y="13238"/>
                      <a:pt x="2751" y="13404"/>
                    </a:cubicBezTo>
                    <a:cubicBezTo>
                      <a:pt x="2661" y="13521"/>
                      <a:pt x="2598" y="13821"/>
                      <a:pt x="2674" y="13771"/>
                    </a:cubicBezTo>
                    <a:cubicBezTo>
                      <a:pt x="2693" y="13758"/>
                      <a:pt x="2770" y="13775"/>
                      <a:pt x="2849" y="13809"/>
                    </a:cubicBezTo>
                    <a:cubicBezTo>
                      <a:pt x="2968" y="13860"/>
                      <a:pt x="2982" y="13891"/>
                      <a:pt x="2920" y="13977"/>
                    </a:cubicBezTo>
                    <a:cubicBezTo>
                      <a:pt x="2836" y="14092"/>
                      <a:pt x="2921" y="14119"/>
                      <a:pt x="3019" y="14008"/>
                    </a:cubicBezTo>
                    <a:cubicBezTo>
                      <a:pt x="3091" y="13926"/>
                      <a:pt x="3527" y="14108"/>
                      <a:pt x="3527" y="14220"/>
                    </a:cubicBezTo>
                    <a:cubicBezTo>
                      <a:pt x="3527" y="14258"/>
                      <a:pt x="3595" y="14282"/>
                      <a:pt x="3675" y="14282"/>
                    </a:cubicBezTo>
                    <a:cubicBezTo>
                      <a:pt x="3754" y="14282"/>
                      <a:pt x="3852" y="14331"/>
                      <a:pt x="3893" y="14388"/>
                    </a:cubicBezTo>
                    <a:cubicBezTo>
                      <a:pt x="3935" y="14445"/>
                      <a:pt x="4017" y="14494"/>
                      <a:pt x="4074" y="14494"/>
                    </a:cubicBezTo>
                    <a:cubicBezTo>
                      <a:pt x="4130" y="14494"/>
                      <a:pt x="4228" y="14539"/>
                      <a:pt x="4293" y="14594"/>
                    </a:cubicBezTo>
                    <a:cubicBezTo>
                      <a:pt x="4403" y="14686"/>
                      <a:pt x="4403" y="14693"/>
                      <a:pt x="4304" y="14737"/>
                    </a:cubicBezTo>
                    <a:cubicBezTo>
                      <a:pt x="4245" y="14763"/>
                      <a:pt x="4200" y="14814"/>
                      <a:pt x="4200" y="14849"/>
                    </a:cubicBezTo>
                    <a:cubicBezTo>
                      <a:pt x="4200" y="14884"/>
                      <a:pt x="4267" y="14857"/>
                      <a:pt x="4353" y="14793"/>
                    </a:cubicBezTo>
                    <a:cubicBezTo>
                      <a:pt x="4501" y="14683"/>
                      <a:pt x="4523" y="14688"/>
                      <a:pt x="4757" y="14831"/>
                    </a:cubicBezTo>
                    <a:cubicBezTo>
                      <a:pt x="4997" y="14976"/>
                      <a:pt x="5001" y="14975"/>
                      <a:pt x="4971" y="14843"/>
                    </a:cubicBezTo>
                    <a:cubicBezTo>
                      <a:pt x="4949" y="14748"/>
                      <a:pt x="4990" y="14671"/>
                      <a:pt x="5102" y="14588"/>
                    </a:cubicBezTo>
                    <a:cubicBezTo>
                      <a:pt x="5190" y="14522"/>
                      <a:pt x="5293" y="14425"/>
                      <a:pt x="5326" y="14376"/>
                    </a:cubicBezTo>
                    <a:cubicBezTo>
                      <a:pt x="5403" y="14263"/>
                      <a:pt x="5560" y="14290"/>
                      <a:pt x="5703" y="14438"/>
                    </a:cubicBezTo>
                    <a:cubicBezTo>
                      <a:pt x="5764" y="14501"/>
                      <a:pt x="6002" y="14657"/>
                      <a:pt x="6234" y="14781"/>
                    </a:cubicBezTo>
                    <a:cubicBezTo>
                      <a:pt x="6621" y="14987"/>
                      <a:pt x="6712" y="15005"/>
                      <a:pt x="7295" y="15011"/>
                    </a:cubicBezTo>
                    <a:cubicBezTo>
                      <a:pt x="7879" y="15018"/>
                      <a:pt x="7930" y="15029"/>
                      <a:pt x="7973" y="15161"/>
                    </a:cubicBezTo>
                    <a:cubicBezTo>
                      <a:pt x="7998" y="15240"/>
                      <a:pt x="8066" y="15324"/>
                      <a:pt x="8121" y="15348"/>
                    </a:cubicBezTo>
                    <a:cubicBezTo>
                      <a:pt x="8205" y="15385"/>
                      <a:pt x="8217" y="15512"/>
                      <a:pt x="8203" y="16208"/>
                    </a:cubicBezTo>
                    <a:lnTo>
                      <a:pt x="8186" y="17018"/>
                    </a:lnTo>
                    <a:lnTo>
                      <a:pt x="7634" y="17161"/>
                    </a:lnTo>
                    <a:cubicBezTo>
                      <a:pt x="5545" y="17720"/>
                      <a:pt x="4593" y="18577"/>
                      <a:pt x="4927" y="19579"/>
                    </a:cubicBezTo>
                    <a:cubicBezTo>
                      <a:pt x="5074" y="20018"/>
                      <a:pt x="5930" y="20644"/>
                      <a:pt x="6786" y="20937"/>
                    </a:cubicBezTo>
                    <a:cubicBezTo>
                      <a:pt x="7769" y="21274"/>
                      <a:pt x="8899" y="21492"/>
                      <a:pt x="9974" y="21554"/>
                    </a:cubicBezTo>
                    <a:cubicBezTo>
                      <a:pt x="10422" y="21580"/>
                      <a:pt x="10983" y="21595"/>
                      <a:pt x="11221" y="21585"/>
                    </a:cubicBezTo>
                    <a:cubicBezTo>
                      <a:pt x="11731" y="21565"/>
                      <a:pt x="13129" y="21439"/>
                      <a:pt x="13299" y="21398"/>
                    </a:cubicBezTo>
                    <a:cubicBezTo>
                      <a:pt x="14682" y="21068"/>
                      <a:pt x="15202" y="20891"/>
                      <a:pt x="15793" y="20563"/>
                    </a:cubicBezTo>
                    <a:cubicBezTo>
                      <a:pt x="16354" y="20252"/>
                      <a:pt x="16759" y="19879"/>
                      <a:pt x="16859" y="19579"/>
                    </a:cubicBezTo>
                    <a:cubicBezTo>
                      <a:pt x="16942" y="19330"/>
                      <a:pt x="16926" y="18952"/>
                      <a:pt x="16826" y="18731"/>
                    </a:cubicBezTo>
                    <a:cubicBezTo>
                      <a:pt x="16703" y="18460"/>
                      <a:pt x="16306" y="18064"/>
                      <a:pt x="15940" y="17853"/>
                    </a:cubicBezTo>
                    <a:cubicBezTo>
                      <a:pt x="15355" y="17515"/>
                      <a:pt x="14141" y="17095"/>
                      <a:pt x="13540" y="17024"/>
                    </a:cubicBezTo>
                    <a:cubicBezTo>
                      <a:pt x="13422" y="17010"/>
                      <a:pt x="13418" y="16947"/>
                      <a:pt x="13387" y="15111"/>
                    </a:cubicBezTo>
                    <a:cubicBezTo>
                      <a:pt x="13368" y="14065"/>
                      <a:pt x="13326" y="13153"/>
                      <a:pt x="13299" y="13086"/>
                    </a:cubicBezTo>
                    <a:cubicBezTo>
                      <a:pt x="13268" y="13011"/>
                      <a:pt x="13280" y="12925"/>
                      <a:pt x="13326" y="12862"/>
                    </a:cubicBezTo>
                    <a:cubicBezTo>
                      <a:pt x="13395" y="12767"/>
                      <a:pt x="13370" y="12733"/>
                      <a:pt x="13250" y="12756"/>
                    </a:cubicBezTo>
                    <a:cubicBezTo>
                      <a:pt x="13199" y="12765"/>
                      <a:pt x="12946" y="12309"/>
                      <a:pt x="12960" y="12232"/>
                    </a:cubicBezTo>
                    <a:cubicBezTo>
                      <a:pt x="12965" y="12207"/>
                      <a:pt x="12908" y="12150"/>
                      <a:pt x="12834" y="12108"/>
                    </a:cubicBezTo>
                    <a:cubicBezTo>
                      <a:pt x="12617" y="11981"/>
                      <a:pt x="12668" y="11897"/>
                      <a:pt x="12993" y="11840"/>
                    </a:cubicBezTo>
                    <a:cubicBezTo>
                      <a:pt x="14821" y="11517"/>
                      <a:pt x="15999" y="10798"/>
                      <a:pt x="16547" y="9671"/>
                    </a:cubicBezTo>
                    <a:lnTo>
                      <a:pt x="16717" y="9328"/>
                    </a:lnTo>
                    <a:lnTo>
                      <a:pt x="17198" y="9347"/>
                    </a:lnTo>
                    <a:cubicBezTo>
                      <a:pt x="18071" y="9382"/>
                      <a:pt x="19427" y="9572"/>
                      <a:pt x="20353" y="9789"/>
                    </a:cubicBezTo>
                    <a:cubicBezTo>
                      <a:pt x="20855" y="9907"/>
                      <a:pt x="21344" y="10020"/>
                      <a:pt x="21436" y="10039"/>
                    </a:cubicBezTo>
                    <a:lnTo>
                      <a:pt x="21600" y="10070"/>
                    </a:lnTo>
                    <a:lnTo>
                      <a:pt x="21600" y="10051"/>
                    </a:lnTo>
                    <a:lnTo>
                      <a:pt x="21463" y="9995"/>
                    </a:lnTo>
                    <a:cubicBezTo>
                      <a:pt x="20941" y="9770"/>
                      <a:pt x="18899" y="9398"/>
                      <a:pt x="17657" y="9303"/>
                    </a:cubicBezTo>
                    <a:cubicBezTo>
                      <a:pt x="16875" y="9244"/>
                      <a:pt x="16712" y="9176"/>
                      <a:pt x="16832" y="8961"/>
                    </a:cubicBezTo>
                    <a:cubicBezTo>
                      <a:pt x="16892" y="8852"/>
                      <a:pt x="17044" y="8842"/>
                      <a:pt x="18472" y="8849"/>
                    </a:cubicBezTo>
                    <a:cubicBezTo>
                      <a:pt x="19939" y="8855"/>
                      <a:pt x="20775" y="8931"/>
                      <a:pt x="21447" y="9123"/>
                    </a:cubicBezTo>
                    <a:lnTo>
                      <a:pt x="21600" y="9173"/>
                    </a:lnTo>
                    <a:lnTo>
                      <a:pt x="21600" y="9098"/>
                    </a:lnTo>
                    <a:lnTo>
                      <a:pt x="21283" y="9017"/>
                    </a:lnTo>
                    <a:cubicBezTo>
                      <a:pt x="20613" y="8853"/>
                      <a:pt x="19332" y="8737"/>
                      <a:pt x="18182" y="8736"/>
                    </a:cubicBezTo>
                    <a:cubicBezTo>
                      <a:pt x="16952" y="8736"/>
                      <a:pt x="16814" y="8708"/>
                      <a:pt x="16996" y="8475"/>
                    </a:cubicBezTo>
                    <a:cubicBezTo>
                      <a:pt x="17149" y="8279"/>
                      <a:pt x="17456" y="7475"/>
                      <a:pt x="17532" y="7073"/>
                    </a:cubicBezTo>
                    <a:cubicBezTo>
                      <a:pt x="17575" y="6843"/>
                      <a:pt x="17586" y="6447"/>
                      <a:pt x="17564" y="6069"/>
                    </a:cubicBezTo>
                    <a:cubicBezTo>
                      <a:pt x="17524" y="5356"/>
                      <a:pt x="17444" y="5138"/>
                      <a:pt x="16793" y="3969"/>
                    </a:cubicBezTo>
                    <a:cubicBezTo>
                      <a:pt x="16576" y="3579"/>
                      <a:pt x="16369" y="3200"/>
                      <a:pt x="16334" y="3128"/>
                    </a:cubicBezTo>
                    <a:cubicBezTo>
                      <a:pt x="16299" y="3056"/>
                      <a:pt x="16234" y="2944"/>
                      <a:pt x="16186" y="2879"/>
                    </a:cubicBezTo>
                    <a:cubicBezTo>
                      <a:pt x="16127" y="2798"/>
                      <a:pt x="16095" y="2535"/>
                      <a:pt x="16082" y="2038"/>
                    </a:cubicBezTo>
                    <a:cubicBezTo>
                      <a:pt x="16065" y="1331"/>
                      <a:pt x="15962" y="584"/>
                      <a:pt x="15825" y="181"/>
                    </a:cubicBezTo>
                    <a:cubicBezTo>
                      <a:pt x="15775" y="32"/>
                      <a:pt x="15760" y="-5"/>
                      <a:pt x="15585" y="0"/>
                    </a:cubicBezTo>
                    <a:cubicBezTo>
                      <a:pt x="15526" y="2"/>
                      <a:pt x="15451" y="10"/>
                      <a:pt x="15350" y="19"/>
                    </a:cubicBezTo>
                    <a:cubicBezTo>
                      <a:pt x="14909" y="57"/>
                      <a:pt x="14327" y="290"/>
                      <a:pt x="13731" y="673"/>
                    </a:cubicBezTo>
                    <a:lnTo>
                      <a:pt x="13370" y="904"/>
                    </a:lnTo>
                    <a:lnTo>
                      <a:pt x="13179" y="742"/>
                    </a:lnTo>
                    <a:cubicBezTo>
                      <a:pt x="12889" y="492"/>
                      <a:pt x="12726" y="403"/>
                      <a:pt x="12293" y="280"/>
                    </a:cubicBezTo>
                    <a:cubicBezTo>
                      <a:pt x="11551" y="71"/>
                      <a:pt x="10241" y="131"/>
                      <a:pt x="9783" y="393"/>
                    </a:cubicBezTo>
                    <a:cubicBezTo>
                      <a:pt x="9693" y="444"/>
                      <a:pt x="9570" y="486"/>
                      <a:pt x="9509" y="486"/>
                    </a:cubicBezTo>
                    <a:cubicBezTo>
                      <a:pt x="9449" y="487"/>
                      <a:pt x="9251" y="574"/>
                      <a:pt x="9067" y="679"/>
                    </a:cubicBezTo>
                    <a:cubicBezTo>
                      <a:pt x="8882" y="785"/>
                      <a:pt x="8601" y="929"/>
                      <a:pt x="8443" y="997"/>
                    </a:cubicBezTo>
                    <a:lnTo>
                      <a:pt x="8159" y="1122"/>
                    </a:lnTo>
                    <a:lnTo>
                      <a:pt x="7563" y="735"/>
                    </a:lnTo>
                    <a:cubicBezTo>
                      <a:pt x="6885" y="293"/>
                      <a:pt x="6157" y="0"/>
                      <a:pt x="5720" y="0"/>
                    </a:cubicBezTo>
                    <a:lnTo>
                      <a:pt x="5419" y="0"/>
                    </a:lnTo>
                    <a:close/>
                  </a:path>
                </a:pathLst>
              </a:custGeom>
              <a:noFill/>
              <a:ln>
                <a:noFill/>
              </a:ln>
            </p:spPr>
          </p:pic>
        </p:grpSp>
        <p:sp>
          <p:nvSpPr>
            <p:cNvPr id="726" name="Google Shape;726;p67"/>
            <p:cNvSpPr txBox="1"/>
            <p:nvPr/>
          </p:nvSpPr>
          <p:spPr>
            <a:xfrm>
              <a:off x="105429" y="420650"/>
              <a:ext cx="3946800" cy="1886400"/>
            </a:xfrm>
            <a:prstGeom prst="rect">
              <a:avLst/>
            </a:prstGeom>
            <a:noFill/>
            <a:ln>
              <a:noFill/>
            </a:ln>
          </p:spPr>
          <p:txBody>
            <a:bodyPr anchorCtr="0" anchor="t" bIns="26775" lIns="26775" spcFirstLastPara="1" rIns="26775" wrap="square" tIns="26775">
              <a:noAutofit/>
            </a:bodyPr>
            <a:lstStyle/>
            <a:p>
              <a:pPr indent="0" lvl="0" marL="177800" marR="0" rtl="0" algn="l">
                <a:lnSpc>
                  <a:spcPct val="100000"/>
                </a:lnSpc>
                <a:spcBef>
                  <a:spcPts val="0"/>
                </a:spcBef>
                <a:spcAft>
                  <a:spcPts val="0"/>
                </a:spcAft>
                <a:buNone/>
              </a:pPr>
              <a:r>
                <a:rPr i="0" lang="en" sz="1700" u="none" cap="none" strike="noStrike">
                  <a:solidFill>
                    <a:srgbClr val="595959"/>
                  </a:solidFill>
                  <a:latin typeface="Roboto"/>
                  <a:ea typeface="Roboto"/>
                  <a:cs typeface="Roboto"/>
                  <a:sym typeface="Roboto"/>
                </a:rPr>
                <a:t>Expectation</a:t>
              </a:r>
              <a:endParaRPr sz="500">
                <a:latin typeface="Roboto"/>
                <a:ea typeface="Roboto"/>
                <a:cs typeface="Roboto"/>
                <a:sym typeface="Roboto"/>
              </a:endParaRPr>
            </a:p>
          </p:txBody>
        </p:sp>
        <p:sp>
          <p:nvSpPr>
            <p:cNvPr id="727" name="Google Shape;727;p67"/>
            <p:cNvSpPr txBox="1"/>
            <p:nvPr/>
          </p:nvSpPr>
          <p:spPr>
            <a:xfrm>
              <a:off x="204412" y="7340734"/>
              <a:ext cx="7839300" cy="598200"/>
            </a:xfrm>
            <a:prstGeom prst="rect">
              <a:avLst/>
            </a:prstGeom>
            <a:solidFill>
              <a:srgbClr val="FFFFFF"/>
            </a:solidFill>
            <a:ln cap="flat" cmpd="sng" w="12700">
              <a:solidFill>
                <a:srgbClr val="51565E"/>
              </a:solidFill>
              <a:prstDash val="solid"/>
              <a:miter lim="400000"/>
              <a:headEnd len="sm" w="sm" type="none"/>
              <a:tailEnd len="sm" w="sm" type="none"/>
            </a:ln>
            <a:effectLst>
              <a:outerShdw blurRad="63500" rotWithShape="0" dir="5400000" dist="25400">
                <a:srgbClr val="000000">
                  <a:alpha val="49800"/>
                </a:srgbClr>
              </a:outerShdw>
            </a:effectLst>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626262"/>
                </a:buClr>
                <a:buSzPts val="1200"/>
                <a:buFont typeface="Helvetica Neue"/>
                <a:buNone/>
              </a:pPr>
              <a:r>
                <a:rPr b="0" i="0" lang="en" sz="1200" u="none" cap="none" strike="noStrike">
                  <a:solidFill>
                    <a:srgbClr val="626262"/>
                  </a:solidFill>
                  <a:latin typeface="Helvetica Neue"/>
                  <a:ea typeface="Helvetica Neue"/>
                  <a:cs typeface="Helvetica Neue"/>
                  <a:sym typeface="Helvetica Neue"/>
                </a:rPr>
                <a:t>“</a:t>
              </a:r>
              <a:r>
                <a:rPr b="0" i="1" lang="en" sz="1200" u="none" cap="none" strike="noStrike">
                  <a:solidFill>
                    <a:srgbClr val="626262"/>
                  </a:solidFill>
                  <a:latin typeface="Helvetica Neue"/>
                  <a:ea typeface="Helvetica Neue"/>
                  <a:cs typeface="Helvetica Neue"/>
                  <a:sym typeface="Helvetica Neue"/>
                </a:rPr>
                <a:t>Code sees </a:t>
              </a:r>
              <a:r>
                <a:rPr b="0" i="1" lang="en" sz="1200" u="none" cap="none" strike="noStrike">
                  <a:solidFill>
                    <a:srgbClr val="E42831"/>
                  </a:solidFill>
                  <a:latin typeface="Helvetica Neue"/>
                  <a:ea typeface="Helvetica Neue"/>
                  <a:cs typeface="Helvetica Neue"/>
                  <a:sym typeface="Helvetica Neue"/>
                </a:rPr>
                <a:t>no color or gender</a:t>
              </a:r>
              <a:r>
                <a:rPr b="0" i="0" lang="en" sz="1200" u="none" cap="none" strike="noStrike">
                  <a:solidFill>
                    <a:srgbClr val="626262"/>
                  </a:solidFill>
                  <a:latin typeface="Helvetica Neue"/>
                  <a:ea typeface="Helvetica Neue"/>
                  <a:cs typeface="Helvetica Neue"/>
                  <a:sym typeface="Helvetica Neue"/>
                </a:rPr>
                <a:t>”</a:t>
              </a:r>
              <a:endParaRPr sz="500"/>
            </a:p>
          </p:txBody>
        </p:sp>
        <p:sp>
          <p:nvSpPr>
            <p:cNvPr id="728" name="Google Shape;728;p67"/>
            <p:cNvSpPr txBox="1"/>
            <p:nvPr/>
          </p:nvSpPr>
          <p:spPr>
            <a:xfrm>
              <a:off x="204412" y="6357185"/>
              <a:ext cx="7839300" cy="598200"/>
            </a:xfrm>
            <a:prstGeom prst="rect">
              <a:avLst/>
            </a:prstGeom>
            <a:solidFill>
              <a:srgbClr val="FFFFFF"/>
            </a:solidFill>
            <a:ln cap="flat" cmpd="sng" w="12700">
              <a:solidFill>
                <a:srgbClr val="51565E"/>
              </a:solidFill>
              <a:prstDash val="solid"/>
              <a:miter lim="400000"/>
              <a:headEnd len="sm" w="sm" type="none"/>
              <a:tailEnd len="sm" w="sm" type="none"/>
            </a:ln>
            <a:effectLst>
              <a:outerShdw blurRad="63500" rotWithShape="0" dir="5400000" dist="25400">
                <a:srgbClr val="000000">
                  <a:alpha val="49800"/>
                </a:srgbClr>
              </a:outerShdw>
            </a:effectLst>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626262"/>
                </a:buClr>
                <a:buSzPts val="1200"/>
                <a:buFont typeface="Helvetica Neue"/>
                <a:buNone/>
              </a:pPr>
              <a:r>
                <a:rPr b="0" i="0" lang="en" sz="1200" u="none" cap="none" strike="noStrike">
                  <a:solidFill>
                    <a:srgbClr val="626262"/>
                  </a:solidFill>
                  <a:latin typeface="Helvetica Neue"/>
                  <a:ea typeface="Helvetica Neue"/>
                  <a:cs typeface="Helvetica Neue"/>
                  <a:sym typeface="Helvetica Neue"/>
                </a:rPr>
                <a:t>“</a:t>
              </a:r>
              <a:r>
                <a:rPr b="0" i="1" lang="en" sz="1200" u="none" cap="none" strike="noStrike">
                  <a:solidFill>
                    <a:srgbClr val="626262"/>
                  </a:solidFill>
                  <a:latin typeface="Helvetica Neue"/>
                  <a:ea typeface="Helvetica Neue"/>
                  <a:cs typeface="Helvetica Neue"/>
                  <a:sym typeface="Helvetica Neue"/>
                </a:rPr>
                <a:t>Any </a:t>
              </a:r>
              <a:r>
                <a:rPr b="0" i="1" lang="en" sz="1200" u="none" cap="none" strike="noStrike">
                  <a:solidFill>
                    <a:srgbClr val="E42831"/>
                  </a:solidFill>
                  <a:latin typeface="Helvetica Neue"/>
                  <a:ea typeface="Helvetica Neue"/>
                  <a:cs typeface="Helvetica Neue"/>
                  <a:sym typeface="Helvetica Neue"/>
                </a:rPr>
                <a:t>demographic identity is irrelevant</a:t>
              </a:r>
              <a:r>
                <a:rPr b="0" i="0" lang="en" sz="1200" u="none" cap="none" strike="noStrike">
                  <a:solidFill>
                    <a:srgbClr val="626262"/>
                  </a:solidFill>
                  <a:latin typeface="Helvetica Neue"/>
                  <a:ea typeface="Helvetica Neue"/>
                  <a:cs typeface="Helvetica Neue"/>
                  <a:sym typeface="Helvetica Neue"/>
                </a:rPr>
                <a:t>”</a:t>
              </a:r>
              <a:endParaRPr sz="500"/>
            </a:p>
          </p:txBody>
        </p:sp>
        <p:sp>
          <p:nvSpPr>
            <p:cNvPr id="729" name="Google Shape;729;p67"/>
            <p:cNvSpPr txBox="1"/>
            <p:nvPr/>
          </p:nvSpPr>
          <p:spPr>
            <a:xfrm>
              <a:off x="204412" y="4931177"/>
              <a:ext cx="7839300" cy="1093500"/>
            </a:xfrm>
            <a:prstGeom prst="rect">
              <a:avLst/>
            </a:prstGeom>
            <a:solidFill>
              <a:srgbClr val="FFFFFF"/>
            </a:solidFill>
            <a:ln cap="flat" cmpd="sng" w="12700">
              <a:solidFill>
                <a:srgbClr val="51565E"/>
              </a:solidFill>
              <a:prstDash val="solid"/>
              <a:miter lim="400000"/>
              <a:headEnd len="sm" w="sm" type="none"/>
              <a:tailEnd len="sm" w="sm" type="none"/>
            </a:ln>
            <a:effectLst>
              <a:outerShdw blurRad="63500" rotWithShape="0" dir="5400000" dist="25400">
                <a:srgbClr val="000000">
                  <a:alpha val="49800"/>
                </a:srgbClr>
              </a:outerShdw>
            </a:effectLst>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626262"/>
                </a:buClr>
                <a:buSzPts val="1200"/>
                <a:buFont typeface="Helvetica Neue"/>
                <a:buNone/>
              </a:pPr>
              <a:r>
                <a:rPr b="0" i="0" lang="en" sz="1200" u="none" cap="none" strike="noStrike">
                  <a:solidFill>
                    <a:srgbClr val="626262"/>
                  </a:solidFill>
                  <a:latin typeface="Helvetica Neue"/>
                  <a:ea typeface="Helvetica Neue"/>
                  <a:cs typeface="Helvetica Neue"/>
                  <a:sym typeface="Helvetica Neue"/>
                </a:rPr>
                <a:t>“</a:t>
              </a:r>
              <a:r>
                <a:rPr b="0" i="1" lang="en" sz="1200" u="none" cap="none" strike="noStrike">
                  <a:solidFill>
                    <a:srgbClr val="E42831"/>
                  </a:solidFill>
                  <a:latin typeface="Helvetica Neue"/>
                  <a:ea typeface="Helvetica Neue"/>
                  <a:cs typeface="Helvetica Neue"/>
                  <a:sym typeface="Helvetica Neue"/>
                </a:rPr>
                <a:t>More about the</a:t>
              </a:r>
              <a:r>
                <a:rPr b="0" i="1" lang="en" sz="1200" u="none" cap="none" strike="noStrike">
                  <a:solidFill>
                    <a:srgbClr val="626262"/>
                  </a:solidFill>
                  <a:latin typeface="Helvetica Neue"/>
                  <a:ea typeface="Helvetica Neue"/>
                  <a:cs typeface="Helvetica Neue"/>
                  <a:sym typeface="Helvetica Neue"/>
                </a:rPr>
                <a:t> contributions to the </a:t>
              </a:r>
              <a:r>
                <a:rPr b="0" i="1" lang="en" sz="1200" u="none" cap="none" strike="noStrike">
                  <a:solidFill>
                    <a:srgbClr val="E42831"/>
                  </a:solidFill>
                  <a:latin typeface="Helvetica Neue"/>
                  <a:ea typeface="Helvetica Neue"/>
                  <a:cs typeface="Helvetica Neue"/>
                  <a:sym typeface="Helvetica Neue"/>
                </a:rPr>
                <a:t>code</a:t>
              </a:r>
              <a:r>
                <a:rPr b="0" i="1" lang="en" sz="1200" u="none" cap="none" strike="noStrike">
                  <a:solidFill>
                    <a:srgbClr val="626262"/>
                  </a:solidFill>
                  <a:latin typeface="Helvetica Neue"/>
                  <a:ea typeface="Helvetica Neue"/>
                  <a:cs typeface="Helvetica Neue"/>
                  <a:sym typeface="Helvetica Neue"/>
                </a:rPr>
                <a:t> than the ‘characteristics’ of the person</a:t>
              </a:r>
              <a:r>
                <a:rPr b="0" i="0" lang="en" sz="1200" u="none" cap="none" strike="noStrike">
                  <a:solidFill>
                    <a:srgbClr val="626262"/>
                  </a:solidFill>
                  <a:latin typeface="Helvetica Neue"/>
                  <a:ea typeface="Helvetica Neue"/>
                  <a:cs typeface="Helvetica Neue"/>
                  <a:sym typeface="Helvetica Neue"/>
                </a:rPr>
                <a:t>”</a:t>
              </a:r>
              <a:endParaRPr sz="500"/>
            </a:p>
          </p:txBody>
        </p:sp>
        <p:sp>
          <p:nvSpPr>
            <p:cNvPr id="730" name="Google Shape;730;p67"/>
            <p:cNvSpPr txBox="1"/>
            <p:nvPr/>
          </p:nvSpPr>
          <p:spPr>
            <a:xfrm>
              <a:off x="0" y="9927842"/>
              <a:ext cx="6438000" cy="560100"/>
            </a:xfrm>
            <a:prstGeom prst="rect">
              <a:avLst/>
            </a:prstGeom>
            <a:noFill/>
            <a:ln>
              <a:noFill/>
            </a:ln>
          </p:spPr>
          <p:txBody>
            <a:bodyPr anchorCtr="0" anchor="ctr" bIns="19050" lIns="19050" spcFirstLastPara="1" rIns="19050" wrap="square" tIns="19050">
              <a:noAutofit/>
            </a:bodyPr>
            <a:lstStyle/>
            <a:p>
              <a:pPr indent="-69850" lvl="0" marL="63500" marR="0" rtl="0" algn="l">
                <a:lnSpc>
                  <a:spcPct val="90000"/>
                </a:lnSpc>
                <a:spcBef>
                  <a:spcPts val="0"/>
                </a:spcBef>
                <a:spcAft>
                  <a:spcPts val="0"/>
                </a:spcAft>
                <a:buClr>
                  <a:srgbClr val="330101"/>
                </a:buClr>
                <a:buSzPts val="500"/>
                <a:buFont typeface="Helvetica Neue"/>
                <a:buChar char="•"/>
              </a:pPr>
              <a:r>
                <a:rPr b="0" i="0" lang="en" sz="600" u="none" cap="none" strike="noStrike">
                  <a:solidFill>
                    <a:srgbClr val="330101"/>
                  </a:solidFill>
                  <a:latin typeface="Helvetica Neue"/>
                  <a:ea typeface="Helvetica Neue"/>
                  <a:cs typeface="Helvetica Neue"/>
                  <a:sym typeface="Helvetica Neue"/>
                </a:rPr>
                <a:t>Perceptions of Diversity on GitHub: A User Survey.</a:t>
              </a:r>
              <a:r>
                <a:rPr b="0" i="0" lang="en" sz="600" u="none" cap="none" strike="noStrike">
                  <a:solidFill>
                    <a:srgbClr val="330101"/>
                  </a:solidFill>
                  <a:latin typeface="Helvetica Neue Light"/>
                  <a:ea typeface="Helvetica Neue Light"/>
                  <a:cs typeface="Helvetica Neue Light"/>
                  <a:sym typeface="Helvetica Neue Light"/>
                </a:rPr>
                <a:t> Vasilescu, B., Filkov, V., and Serebrenik, A. </a:t>
              </a:r>
              <a:r>
                <a:rPr b="0" i="1" lang="en" sz="600" u="none" cap="none" strike="noStrike">
                  <a:solidFill>
                    <a:srgbClr val="330101"/>
                  </a:solidFill>
                  <a:latin typeface="Helvetica Neue"/>
                  <a:ea typeface="Helvetica Neue"/>
                  <a:cs typeface="Helvetica Neue"/>
                  <a:sym typeface="Helvetica Neue"/>
                </a:rPr>
                <a:t>CHASE 2015</a:t>
              </a:r>
              <a:endParaRPr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68"/>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736" name="Google Shape;736;p68"/>
          <p:cNvSpPr txBox="1"/>
          <p:nvPr>
            <p:ph idx="1" type="body"/>
          </p:nvPr>
        </p:nvSpPr>
        <p:spPr>
          <a:xfrm>
            <a:off x="692795" y="1120582"/>
            <a:ext cx="7758300" cy="309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595959"/>
              </a:buClr>
              <a:buSzPts val="1700"/>
              <a:buFont typeface="Arial"/>
              <a:buNone/>
            </a:pPr>
            <a:r>
              <a:rPr lang="en" sz="1700">
                <a:latin typeface="Helvetica Neue"/>
                <a:ea typeface="Helvetica Neue"/>
                <a:cs typeface="Helvetica Neue"/>
                <a:sym typeface="Helvetica Neue"/>
              </a:rPr>
              <a:t>After one year ~70% of men are still active but only ~60% of women*</a:t>
            </a:r>
            <a:endParaRPr/>
          </a:p>
        </p:txBody>
      </p:sp>
      <p:pic>
        <p:nvPicPr>
          <p:cNvPr descr="Picture 7" id="737" name="Google Shape;737;p68"/>
          <p:cNvPicPr preferRelativeResize="0"/>
          <p:nvPr/>
        </p:nvPicPr>
        <p:blipFill rotWithShape="1">
          <a:blip r:embed="rId3">
            <a:alphaModFix/>
          </a:blip>
          <a:srcRect b="0" l="0" r="0" t="0"/>
          <a:stretch/>
        </p:blipFill>
        <p:spPr>
          <a:xfrm>
            <a:off x="1575288" y="1480921"/>
            <a:ext cx="5993423" cy="2973904"/>
          </a:xfrm>
          <a:prstGeom prst="rect">
            <a:avLst/>
          </a:prstGeom>
          <a:noFill/>
          <a:ln>
            <a:noFill/>
          </a:ln>
        </p:spPr>
      </p:pic>
      <p:sp>
        <p:nvSpPr>
          <p:cNvPr id="738" name="Google Shape;738;p68"/>
          <p:cNvSpPr/>
          <p:nvPr/>
        </p:nvSpPr>
        <p:spPr>
          <a:xfrm>
            <a:off x="3209418" y="2032680"/>
            <a:ext cx="358800" cy="676200"/>
          </a:xfrm>
          <a:prstGeom prst="ellipse">
            <a:avLst/>
          </a:prstGeom>
          <a:noFill/>
          <a:ln cap="flat" cmpd="sng" w="76200">
            <a:solidFill>
              <a:srgbClr val="CB4627"/>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9" name="Google Shape;739;p68"/>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Helvetica Neue"/>
                <a:ea typeface="Helvetica Neue"/>
                <a:cs typeface="Helvetica Neue"/>
                <a:sym typeface="Helvetica Neue"/>
              </a:rPr>
              <a:t>On GitHub, women disengage earlier than men</a:t>
            </a:r>
            <a:endParaRPr/>
          </a:p>
        </p:txBody>
      </p:sp>
      <p:sp>
        <p:nvSpPr>
          <p:cNvPr id="740" name="Google Shape;740;p68"/>
          <p:cNvSpPr txBox="1"/>
          <p:nvPr/>
        </p:nvSpPr>
        <p:spPr>
          <a:xfrm>
            <a:off x="205496" y="4505632"/>
            <a:ext cx="3618000" cy="3096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595959"/>
              </a:buClr>
              <a:buSzPts val="1100"/>
              <a:buFont typeface="Helvetica Neue Light"/>
              <a:buNone/>
            </a:pPr>
            <a:r>
              <a:rPr b="0" i="0" lang="en" sz="1100" u="none" cap="none" strike="noStrike">
                <a:solidFill>
                  <a:srgbClr val="595959"/>
                </a:solidFill>
                <a:latin typeface="Helvetica Neue Light"/>
                <a:ea typeface="Helvetica Neue Light"/>
                <a:cs typeface="Helvetica Neue Light"/>
                <a:sym typeface="Helvetica Neue Light"/>
              </a:rPr>
              <a:t>*Among committers with first &amp; last names on their profiles</a:t>
            </a:r>
            <a:endParaRPr sz="500"/>
          </a:p>
        </p:txBody>
      </p:sp>
      <p:sp>
        <p:nvSpPr>
          <p:cNvPr id="741" name="Google Shape;741;p68"/>
          <p:cNvSpPr txBox="1"/>
          <p:nvPr/>
        </p:nvSpPr>
        <p:spPr>
          <a:xfrm>
            <a:off x="4901290" y="4532774"/>
            <a:ext cx="4182300" cy="255300"/>
          </a:xfrm>
          <a:prstGeom prst="rect">
            <a:avLst/>
          </a:pr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000000"/>
              </a:buClr>
              <a:buSzPts val="600"/>
              <a:buFont typeface="Helvetica Neue"/>
              <a:buChar char="•"/>
            </a:pPr>
            <a:r>
              <a:rPr b="0" i="0" lang="en" sz="800" u="none" cap="none" strike="noStrike">
                <a:solidFill>
                  <a:srgbClr val="000000"/>
                </a:solidFill>
                <a:latin typeface="Helvetica Neue"/>
                <a:ea typeface="Helvetica Neue"/>
                <a:cs typeface="Helvetica Neue"/>
                <a:sym typeface="Helvetica Neue"/>
              </a:rPr>
              <a:t>Going Farther Together: The Impact of Social Capital on Sustained Participation in Open Source.</a:t>
            </a:r>
            <a:r>
              <a:rPr b="0" i="0" lang="en" sz="800" u="none" cap="none" strike="noStrike">
                <a:solidFill>
                  <a:srgbClr val="000000"/>
                </a:solidFill>
                <a:latin typeface="Helvetica Neue Light"/>
                <a:ea typeface="Helvetica Neue Light"/>
                <a:cs typeface="Helvetica Neue Light"/>
                <a:sym typeface="Helvetica Neue Light"/>
              </a:rPr>
              <a:t> Qiu, H.S., Nolte, A., Brown, A., Serebrenik, A., and Vasilescu, B. </a:t>
            </a:r>
            <a:r>
              <a:rPr b="0" i="1" lang="en" sz="800" u="none" cap="none" strike="noStrike">
                <a:solidFill>
                  <a:srgbClr val="000000"/>
                </a:solidFill>
                <a:latin typeface="Helvetica Neue"/>
                <a:ea typeface="Helvetica Neue"/>
                <a:cs typeface="Helvetica Neue"/>
                <a:sym typeface="Helvetica Neue"/>
              </a:rPr>
              <a:t>ICSE 2019</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69"/>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747" name="Google Shape;747;p69"/>
          <p:cNvSpPr txBox="1"/>
          <p:nvPr>
            <p:ph type="title"/>
          </p:nvPr>
        </p:nvSpPr>
        <p:spPr>
          <a:xfrm>
            <a:off x="638788" y="7454"/>
            <a:ext cx="7980600" cy="7884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400"/>
              <a:buFont typeface="Helvetica Neue"/>
              <a:buNone/>
            </a:pPr>
            <a:r>
              <a:rPr lang="en" sz="2400">
                <a:latin typeface="Roboto"/>
                <a:ea typeface="Roboto"/>
                <a:cs typeface="Roboto"/>
                <a:sym typeface="Roboto"/>
              </a:rPr>
              <a:t>“Sexist behavior in F/LOSS is as constant as it is extreme”</a:t>
            </a:r>
            <a:endParaRPr>
              <a:latin typeface="Roboto"/>
              <a:ea typeface="Roboto"/>
              <a:cs typeface="Roboto"/>
              <a:sym typeface="Roboto"/>
            </a:endParaRPr>
          </a:p>
        </p:txBody>
      </p:sp>
      <p:grpSp>
        <p:nvGrpSpPr>
          <p:cNvPr id="748" name="Google Shape;748;p69"/>
          <p:cNvGrpSpPr/>
          <p:nvPr/>
        </p:nvGrpSpPr>
        <p:grpSpPr>
          <a:xfrm>
            <a:off x="88032" y="993620"/>
            <a:ext cx="3865582" cy="3403185"/>
            <a:chOff x="0" y="0"/>
            <a:chExt cx="10308218" cy="9075159"/>
          </a:xfrm>
        </p:grpSpPr>
        <p:sp>
          <p:nvSpPr>
            <p:cNvPr id="749" name="Google Shape;749;p69"/>
            <p:cNvSpPr/>
            <p:nvPr/>
          </p:nvSpPr>
          <p:spPr>
            <a:xfrm>
              <a:off x="364718" y="62698"/>
              <a:ext cx="9943500" cy="89496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750" name="Google Shape;750;p69"/>
            <p:cNvPicPr preferRelativeResize="0"/>
            <p:nvPr/>
          </p:nvPicPr>
          <p:blipFill rotWithShape="1">
            <a:blip r:embed="rId3">
              <a:alphaModFix/>
            </a:blip>
            <a:srcRect b="38036" l="0" r="4425" t="4912"/>
            <a:stretch/>
          </p:blipFill>
          <p:spPr>
            <a:xfrm>
              <a:off x="0" y="0"/>
              <a:ext cx="10135320" cy="9075159"/>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0"/>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756" name="Google Shape;756;p70"/>
          <p:cNvSpPr txBox="1"/>
          <p:nvPr>
            <p:ph type="title"/>
          </p:nvPr>
        </p:nvSpPr>
        <p:spPr>
          <a:xfrm>
            <a:off x="862058" y="40373"/>
            <a:ext cx="7419900" cy="7884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400"/>
              <a:buFont typeface="Helvetica Neue"/>
              <a:buNone/>
            </a:pPr>
            <a:r>
              <a:rPr lang="en" sz="2400">
                <a:latin typeface="Roboto"/>
                <a:ea typeface="Roboto"/>
                <a:cs typeface="Roboto"/>
                <a:sym typeface="Roboto"/>
              </a:rPr>
              <a:t>“I have used a fake GitHub handle [...] so that people would assume I was male”</a:t>
            </a:r>
            <a:endParaRPr>
              <a:latin typeface="Roboto"/>
              <a:ea typeface="Roboto"/>
              <a:cs typeface="Roboto"/>
              <a:sym typeface="Roboto"/>
            </a:endParaRPr>
          </a:p>
        </p:txBody>
      </p:sp>
      <p:grpSp>
        <p:nvGrpSpPr>
          <p:cNvPr id="757" name="Google Shape;757;p70"/>
          <p:cNvGrpSpPr/>
          <p:nvPr/>
        </p:nvGrpSpPr>
        <p:grpSpPr>
          <a:xfrm>
            <a:off x="88032" y="993620"/>
            <a:ext cx="3865582" cy="3403185"/>
            <a:chOff x="0" y="0"/>
            <a:chExt cx="10308218" cy="9075159"/>
          </a:xfrm>
        </p:grpSpPr>
        <p:sp>
          <p:nvSpPr>
            <p:cNvPr id="758" name="Google Shape;758;p70"/>
            <p:cNvSpPr/>
            <p:nvPr/>
          </p:nvSpPr>
          <p:spPr>
            <a:xfrm>
              <a:off x="364718" y="62698"/>
              <a:ext cx="9943500" cy="89496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759" name="Google Shape;759;p70"/>
            <p:cNvPicPr preferRelativeResize="0"/>
            <p:nvPr/>
          </p:nvPicPr>
          <p:blipFill rotWithShape="1">
            <a:blip r:embed="rId3">
              <a:alphaModFix/>
            </a:blip>
            <a:srcRect b="38036" l="0" r="4425" t="4912"/>
            <a:stretch/>
          </p:blipFill>
          <p:spPr>
            <a:xfrm>
              <a:off x="0" y="0"/>
              <a:ext cx="10135320" cy="9075159"/>
            </a:xfrm>
            <a:prstGeom prst="rect">
              <a:avLst/>
            </a:prstGeom>
            <a:noFill/>
            <a:ln>
              <a:noFill/>
            </a:ln>
          </p:spPr>
        </p:pic>
      </p:grpSp>
      <p:grpSp>
        <p:nvGrpSpPr>
          <p:cNvPr id="760" name="Google Shape;760;p70"/>
          <p:cNvGrpSpPr/>
          <p:nvPr/>
        </p:nvGrpSpPr>
        <p:grpSpPr>
          <a:xfrm>
            <a:off x="2334993" y="1579540"/>
            <a:ext cx="4474015" cy="3113733"/>
            <a:chOff x="0" y="0"/>
            <a:chExt cx="11930707" cy="8303288"/>
          </a:xfrm>
        </p:grpSpPr>
        <p:sp>
          <p:nvSpPr>
            <p:cNvPr id="761" name="Google Shape;761;p70"/>
            <p:cNvSpPr/>
            <p:nvPr/>
          </p:nvSpPr>
          <p:spPr>
            <a:xfrm>
              <a:off x="72674" y="271341"/>
              <a:ext cx="11785500" cy="79782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762" name="Google Shape;762;p70"/>
            <p:cNvPicPr preferRelativeResize="0"/>
            <p:nvPr/>
          </p:nvPicPr>
          <p:blipFill rotWithShape="1">
            <a:blip r:embed="rId4">
              <a:alphaModFix/>
            </a:blip>
            <a:srcRect b="46222" l="0" r="0" t="0"/>
            <a:stretch/>
          </p:blipFill>
          <p:spPr>
            <a:xfrm>
              <a:off x="0" y="0"/>
              <a:ext cx="11930707" cy="8303288"/>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1"/>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768" name="Google Shape;768;p71"/>
          <p:cNvSpPr txBox="1"/>
          <p:nvPr>
            <p:ph type="title"/>
          </p:nvPr>
        </p:nvSpPr>
        <p:spPr>
          <a:xfrm>
            <a:off x="125075" y="56832"/>
            <a:ext cx="8893800" cy="7884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400"/>
              <a:buFont typeface="Helvetica Neue"/>
              <a:buNone/>
            </a:pPr>
            <a:r>
              <a:rPr lang="en" sz="2400">
                <a:latin typeface="Roboto"/>
                <a:ea typeface="Roboto"/>
                <a:cs typeface="Roboto"/>
                <a:sym typeface="Roboto"/>
              </a:rPr>
              <a:t>Pull request acceptance rates are lower when gender is apparent</a:t>
            </a:r>
            <a:endParaRPr>
              <a:latin typeface="Roboto"/>
              <a:ea typeface="Roboto"/>
              <a:cs typeface="Roboto"/>
              <a:sym typeface="Roboto"/>
            </a:endParaRPr>
          </a:p>
        </p:txBody>
      </p:sp>
      <p:grpSp>
        <p:nvGrpSpPr>
          <p:cNvPr id="769" name="Google Shape;769;p71"/>
          <p:cNvGrpSpPr/>
          <p:nvPr/>
        </p:nvGrpSpPr>
        <p:grpSpPr>
          <a:xfrm>
            <a:off x="88032" y="993620"/>
            <a:ext cx="3865582" cy="3403185"/>
            <a:chOff x="0" y="0"/>
            <a:chExt cx="10308218" cy="9075159"/>
          </a:xfrm>
        </p:grpSpPr>
        <p:sp>
          <p:nvSpPr>
            <p:cNvPr id="770" name="Google Shape;770;p71"/>
            <p:cNvSpPr/>
            <p:nvPr/>
          </p:nvSpPr>
          <p:spPr>
            <a:xfrm>
              <a:off x="364718" y="62698"/>
              <a:ext cx="9943500" cy="89496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771" name="Google Shape;771;p71"/>
            <p:cNvPicPr preferRelativeResize="0"/>
            <p:nvPr/>
          </p:nvPicPr>
          <p:blipFill rotWithShape="1">
            <a:blip r:embed="rId3">
              <a:alphaModFix/>
            </a:blip>
            <a:srcRect b="38036" l="0" r="4425" t="4912"/>
            <a:stretch/>
          </p:blipFill>
          <p:spPr>
            <a:xfrm>
              <a:off x="0" y="0"/>
              <a:ext cx="10135320" cy="9075159"/>
            </a:xfrm>
            <a:prstGeom prst="rect">
              <a:avLst/>
            </a:prstGeom>
            <a:noFill/>
            <a:ln>
              <a:noFill/>
            </a:ln>
          </p:spPr>
        </p:pic>
      </p:grpSp>
      <p:grpSp>
        <p:nvGrpSpPr>
          <p:cNvPr id="772" name="Google Shape;772;p71"/>
          <p:cNvGrpSpPr/>
          <p:nvPr/>
        </p:nvGrpSpPr>
        <p:grpSpPr>
          <a:xfrm>
            <a:off x="2334993" y="1579540"/>
            <a:ext cx="4474015" cy="3113733"/>
            <a:chOff x="0" y="0"/>
            <a:chExt cx="11930707" cy="8303288"/>
          </a:xfrm>
        </p:grpSpPr>
        <p:sp>
          <p:nvSpPr>
            <p:cNvPr id="773" name="Google Shape;773;p71"/>
            <p:cNvSpPr/>
            <p:nvPr/>
          </p:nvSpPr>
          <p:spPr>
            <a:xfrm>
              <a:off x="72674" y="271341"/>
              <a:ext cx="11785500" cy="79782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774" name="Google Shape;774;p71"/>
            <p:cNvPicPr preferRelativeResize="0"/>
            <p:nvPr/>
          </p:nvPicPr>
          <p:blipFill rotWithShape="1">
            <a:blip r:embed="rId4">
              <a:alphaModFix/>
            </a:blip>
            <a:srcRect b="46222" l="0" r="0" t="0"/>
            <a:stretch/>
          </p:blipFill>
          <p:spPr>
            <a:xfrm>
              <a:off x="0" y="0"/>
              <a:ext cx="11930707" cy="8303288"/>
            </a:xfrm>
            <a:prstGeom prst="rect">
              <a:avLst/>
            </a:prstGeom>
            <a:noFill/>
            <a:ln>
              <a:noFill/>
            </a:ln>
          </p:spPr>
        </p:pic>
      </p:grpSp>
      <p:grpSp>
        <p:nvGrpSpPr>
          <p:cNvPr id="775" name="Google Shape;775;p71"/>
          <p:cNvGrpSpPr/>
          <p:nvPr/>
        </p:nvGrpSpPr>
        <p:grpSpPr>
          <a:xfrm>
            <a:off x="4354746" y="1174741"/>
            <a:ext cx="4743700" cy="2794017"/>
            <a:chOff x="0" y="0"/>
            <a:chExt cx="12649866" cy="7450711"/>
          </a:xfrm>
        </p:grpSpPr>
        <p:sp>
          <p:nvSpPr>
            <p:cNvPr id="776" name="Google Shape;776;p71"/>
            <p:cNvSpPr/>
            <p:nvPr/>
          </p:nvSpPr>
          <p:spPr>
            <a:xfrm>
              <a:off x="0" y="1118"/>
              <a:ext cx="12308100" cy="73422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777" name="Google Shape;777;p71"/>
            <p:cNvPicPr preferRelativeResize="0"/>
            <p:nvPr/>
          </p:nvPicPr>
          <p:blipFill rotWithShape="1">
            <a:blip r:embed="rId5">
              <a:alphaModFix/>
            </a:blip>
            <a:srcRect b="49898" l="3670" r="0" t="6152"/>
            <a:stretch/>
          </p:blipFill>
          <p:spPr>
            <a:xfrm>
              <a:off x="29731" y="0"/>
              <a:ext cx="12620135" cy="7450711"/>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people doing to attract &amp; retain (diverse) contributors to open source?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00" name="Google Shape;200;p3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Women are underrepresented in tech.</a:t>
            </a:r>
            <a:endParaRPr b="1" sz="4800"/>
          </a:p>
          <a:p>
            <a:pPr indent="0" lvl="0" marL="0" rtl="0" algn="l">
              <a:spcBef>
                <a:spcPts val="0"/>
              </a:spcBef>
              <a:spcAft>
                <a:spcPts val="0"/>
              </a:spcAft>
              <a:buNone/>
            </a:pPr>
            <a:r>
              <a:rPr lang="en" sz="4800"/>
              <a:t>Open source is no exception. </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73"/>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788" name="Google Shape;788;p73"/>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p>
            <a:pPr indent="-88900" lvl="0" marL="190500" rtl="0" algn="l">
              <a:lnSpc>
                <a:spcPct val="100000"/>
              </a:lnSpc>
              <a:spcBef>
                <a:spcPts val="0"/>
              </a:spcBef>
              <a:spcAft>
                <a:spcPts val="0"/>
              </a:spcAft>
              <a:buSzPts val="1700"/>
              <a:buNone/>
            </a:pPr>
            <a:r>
              <a:t/>
            </a:r>
            <a:endParaRPr sz="1700">
              <a:latin typeface="Helvetica Neue"/>
              <a:ea typeface="Helvetica Neue"/>
              <a:cs typeface="Helvetica Neue"/>
              <a:sym typeface="Helvetica Neue"/>
            </a:endParaRPr>
          </a:p>
        </p:txBody>
      </p:sp>
      <p:sp>
        <p:nvSpPr>
          <p:cNvPr id="789" name="Google Shape;789;p73"/>
          <p:cNvSpPr txBox="1"/>
          <p:nvPr>
            <p:ph type="title"/>
          </p:nvPr>
        </p:nvSpPr>
        <p:spPr>
          <a:xfrm>
            <a:off x="1550" y="7454"/>
            <a:ext cx="9140700" cy="8766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Guides for newcomers</a:t>
            </a:r>
            <a:endParaRPr>
              <a:latin typeface="Roboto"/>
              <a:ea typeface="Roboto"/>
              <a:cs typeface="Roboto"/>
              <a:sym typeface="Roboto"/>
            </a:endParaRPr>
          </a:p>
        </p:txBody>
      </p:sp>
      <p:pic>
        <p:nvPicPr>
          <p:cNvPr descr="Image" id="790" name="Google Shape;790;p73"/>
          <p:cNvPicPr preferRelativeResize="0"/>
          <p:nvPr/>
        </p:nvPicPr>
        <p:blipFill rotWithShape="1">
          <a:blip r:embed="rId3">
            <a:alphaModFix/>
          </a:blip>
          <a:srcRect b="53563" l="0" r="34335" t="0"/>
          <a:stretch/>
        </p:blipFill>
        <p:spPr>
          <a:xfrm>
            <a:off x="94411" y="817473"/>
            <a:ext cx="3522041" cy="3223177"/>
          </a:xfrm>
          <a:prstGeom prst="rect">
            <a:avLst/>
          </a:prstGeom>
          <a:noFill/>
          <a:ln>
            <a:noFill/>
          </a:ln>
          <a:effectLst>
            <a:outerShdw blurRad="127000" rotWithShape="0" dir="5400000" dist="50800">
              <a:srgbClr val="000000">
                <a:alpha val="69800"/>
              </a:srgbClr>
            </a:outerShdw>
          </a:effectLst>
        </p:spPr>
      </p:pic>
      <p:pic>
        <p:nvPicPr>
          <p:cNvPr descr="Image" id="791" name="Google Shape;791;p73"/>
          <p:cNvPicPr preferRelativeResize="0"/>
          <p:nvPr/>
        </p:nvPicPr>
        <p:blipFill rotWithShape="1">
          <a:blip r:embed="rId4">
            <a:alphaModFix/>
          </a:blip>
          <a:srcRect b="19126" l="0" r="0" t="0"/>
          <a:stretch/>
        </p:blipFill>
        <p:spPr>
          <a:xfrm>
            <a:off x="2046179" y="916856"/>
            <a:ext cx="4195763" cy="3786088"/>
          </a:xfrm>
          <a:prstGeom prst="rect">
            <a:avLst/>
          </a:prstGeom>
          <a:noFill/>
          <a:ln>
            <a:noFill/>
          </a:ln>
          <a:effectLst>
            <a:outerShdw blurRad="127000" rotWithShape="0" dir="5400000" dist="50800">
              <a:srgbClr val="000000">
                <a:alpha val="69800"/>
              </a:srgbClr>
            </a:outerShdw>
          </a:effectLst>
        </p:spPr>
      </p:pic>
      <p:pic>
        <p:nvPicPr>
          <p:cNvPr descr="Image" id="792" name="Google Shape;792;p73"/>
          <p:cNvPicPr preferRelativeResize="0"/>
          <p:nvPr/>
        </p:nvPicPr>
        <p:blipFill rotWithShape="1">
          <a:blip r:embed="rId5">
            <a:alphaModFix/>
          </a:blip>
          <a:srcRect b="14126" l="0" r="0" t="0"/>
          <a:stretch/>
        </p:blipFill>
        <p:spPr>
          <a:xfrm>
            <a:off x="3893145" y="1282749"/>
            <a:ext cx="5247654" cy="3482133"/>
          </a:xfrm>
          <a:prstGeom prst="rect">
            <a:avLst/>
          </a:prstGeom>
          <a:noFill/>
          <a:ln>
            <a:noFill/>
          </a:ln>
          <a:effectLst>
            <a:outerShdw blurRad="127000" rotWithShape="0" dir="5400000" dist="50800">
              <a:srgbClr val="000000">
                <a:alpha val="698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4"/>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798" name="Google Shape;798;p74"/>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Codes of conduct</a:t>
            </a:r>
            <a:endParaRPr>
              <a:latin typeface="Roboto"/>
              <a:ea typeface="Roboto"/>
              <a:cs typeface="Roboto"/>
              <a:sym typeface="Roboto"/>
            </a:endParaRPr>
          </a:p>
        </p:txBody>
      </p:sp>
      <p:pic>
        <p:nvPicPr>
          <p:cNvPr descr="Image" id="799" name="Google Shape;799;p74"/>
          <p:cNvPicPr preferRelativeResize="0"/>
          <p:nvPr/>
        </p:nvPicPr>
        <p:blipFill rotWithShape="1">
          <a:blip r:embed="rId3">
            <a:alphaModFix/>
          </a:blip>
          <a:srcRect b="47056" l="0" r="33801" t="0"/>
          <a:stretch/>
        </p:blipFill>
        <p:spPr>
          <a:xfrm>
            <a:off x="416968" y="775766"/>
            <a:ext cx="3470499" cy="3591928"/>
          </a:xfrm>
          <a:prstGeom prst="rect">
            <a:avLst/>
          </a:prstGeom>
          <a:noFill/>
          <a:ln>
            <a:noFill/>
          </a:ln>
          <a:effectLst>
            <a:outerShdw blurRad="127000" rotWithShape="0" dir="5400000" dist="50800">
              <a:srgbClr val="000000">
                <a:alpha val="69800"/>
              </a:srgbClr>
            </a:outerShdw>
          </a:effectLst>
        </p:spPr>
      </p:pic>
      <p:pic>
        <p:nvPicPr>
          <p:cNvPr descr="Image" id="800" name="Google Shape;800;p74"/>
          <p:cNvPicPr preferRelativeResize="0"/>
          <p:nvPr/>
        </p:nvPicPr>
        <p:blipFill rotWithShape="1">
          <a:blip r:embed="rId4">
            <a:alphaModFix/>
          </a:blip>
          <a:srcRect b="38393" l="0" r="0" t="0"/>
          <a:stretch/>
        </p:blipFill>
        <p:spPr>
          <a:xfrm>
            <a:off x="4221707" y="775766"/>
            <a:ext cx="4505330" cy="3591940"/>
          </a:xfrm>
          <a:prstGeom prst="rect">
            <a:avLst/>
          </a:prstGeom>
          <a:noFill/>
          <a:ln>
            <a:noFill/>
          </a:ln>
          <a:effectLst>
            <a:outerShdw blurRad="127000" rotWithShape="0" dir="5400000" dist="50800">
              <a:srgbClr val="000000">
                <a:alpha val="69800"/>
              </a:srgbClr>
            </a:outerShdw>
          </a:effectLst>
        </p:spPr>
      </p:pic>
      <p:sp>
        <p:nvSpPr>
          <p:cNvPr id="801" name="Google Shape;801;p74"/>
          <p:cNvSpPr txBox="1"/>
          <p:nvPr/>
        </p:nvSpPr>
        <p:spPr>
          <a:xfrm>
            <a:off x="4594805" y="4562527"/>
            <a:ext cx="3759000" cy="247500"/>
          </a:xfrm>
          <a:prstGeom prst="rect">
            <a:avLst/>
          </a:prstGeom>
          <a:noFill/>
          <a:ln>
            <a:noFill/>
          </a:ln>
        </p:spPr>
        <p:txBody>
          <a:bodyPr anchorCtr="0" anchor="ctr" bIns="19050" lIns="19050" spcFirstLastPara="1" rIns="19050" wrap="square" tIns="19050">
            <a:noAutofit/>
          </a:bodyPr>
          <a:lstStyle/>
          <a:p>
            <a:pPr indent="88900" lvl="1" marL="0" marR="0" rtl="0" algn="l">
              <a:lnSpc>
                <a:spcPct val="100000"/>
              </a:lnSpc>
              <a:spcBef>
                <a:spcPts val="0"/>
              </a:spcBef>
              <a:spcAft>
                <a:spcPts val="0"/>
              </a:spcAft>
              <a:buClr>
                <a:srgbClr val="595959"/>
              </a:buClr>
              <a:buSzPts val="1400"/>
              <a:buFont typeface="Helvetica Neue"/>
              <a:buNone/>
            </a:pPr>
            <a:r>
              <a:rPr b="0" i="0" lang="en" sz="1400" u="none" cap="none" strike="noStrike">
                <a:solidFill>
                  <a:srgbClr val="595959"/>
                </a:solidFill>
                <a:latin typeface="Helvetica Neue"/>
                <a:ea typeface="Helvetica Neue"/>
                <a:cs typeface="Helvetica Neue"/>
                <a:sym typeface="Helvetica Neue"/>
              </a:rPr>
              <a:t>(Tourani, Adams, &amp; Serebrenik, SANER 2017)</a:t>
            </a:r>
            <a:endParaRPr sz="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5"/>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07" name="Google Shape;807;p75"/>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Safe spaces</a:t>
            </a:r>
            <a:endParaRPr>
              <a:latin typeface="Roboto"/>
              <a:ea typeface="Roboto"/>
              <a:cs typeface="Roboto"/>
              <a:sym typeface="Roboto"/>
            </a:endParaRPr>
          </a:p>
        </p:txBody>
      </p:sp>
      <p:grpSp>
        <p:nvGrpSpPr>
          <p:cNvPr id="808" name="Google Shape;808;p75"/>
          <p:cNvGrpSpPr/>
          <p:nvPr/>
        </p:nvGrpSpPr>
        <p:grpSpPr>
          <a:xfrm>
            <a:off x="1602601" y="893557"/>
            <a:ext cx="5938763" cy="3764365"/>
            <a:chOff x="0" y="0"/>
            <a:chExt cx="15836700" cy="10038306"/>
          </a:xfrm>
        </p:grpSpPr>
        <p:sp>
          <p:nvSpPr>
            <p:cNvPr id="809" name="Google Shape;809;p75"/>
            <p:cNvSpPr/>
            <p:nvPr/>
          </p:nvSpPr>
          <p:spPr>
            <a:xfrm>
              <a:off x="0" y="0"/>
              <a:ext cx="15836700" cy="96780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810" name="Google Shape;810;p75"/>
            <p:cNvPicPr preferRelativeResize="0"/>
            <p:nvPr/>
          </p:nvPicPr>
          <p:blipFill rotWithShape="1">
            <a:blip r:embed="rId3">
              <a:alphaModFix/>
            </a:blip>
            <a:srcRect b="56145" l="5742" r="9440" t="8413"/>
            <a:stretch/>
          </p:blipFill>
          <p:spPr>
            <a:xfrm>
              <a:off x="35473" y="51233"/>
              <a:ext cx="15765741" cy="9987073"/>
            </a:xfrm>
            <a:prstGeom prst="rect">
              <a:avLst/>
            </a:prstGeom>
            <a:noFill/>
            <a:ln>
              <a:noFill/>
            </a:ln>
          </p:spPr>
        </p:pic>
      </p:grpSp>
      <p:sp>
        <p:nvSpPr>
          <p:cNvPr id="811" name="Google Shape;811;p75"/>
          <p:cNvSpPr txBox="1"/>
          <p:nvPr/>
        </p:nvSpPr>
        <p:spPr>
          <a:xfrm>
            <a:off x="3312547" y="4562528"/>
            <a:ext cx="2518800" cy="247500"/>
          </a:xfrm>
          <a:prstGeom prst="rect">
            <a:avLst/>
          </a:prstGeom>
          <a:noFill/>
          <a:ln>
            <a:noFill/>
          </a:ln>
        </p:spPr>
        <p:txBody>
          <a:bodyPr anchorCtr="0" anchor="ctr" bIns="19050" lIns="19050" spcFirstLastPara="1" rIns="19050" wrap="square" tIns="19050">
            <a:noAutofit/>
          </a:bodyPr>
          <a:lstStyle/>
          <a:p>
            <a:pPr indent="88900" lvl="1" marL="0" marR="0" rtl="0" algn="l">
              <a:lnSpc>
                <a:spcPct val="100000"/>
              </a:lnSpc>
              <a:spcBef>
                <a:spcPts val="0"/>
              </a:spcBef>
              <a:spcAft>
                <a:spcPts val="0"/>
              </a:spcAft>
              <a:buClr>
                <a:srgbClr val="595959"/>
              </a:buClr>
              <a:buSzPts val="1400"/>
              <a:buFont typeface="Helvetica Neue"/>
              <a:buNone/>
            </a:pPr>
            <a:r>
              <a:rPr b="0" i="0" lang="en" sz="1400" u="none" cap="none" strike="noStrike">
                <a:solidFill>
                  <a:srgbClr val="595959"/>
                </a:solidFill>
                <a:latin typeface="Helvetica Neue"/>
                <a:ea typeface="Helvetica Neue"/>
                <a:cs typeface="Helvetica Neue"/>
                <a:sym typeface="Helvetica Neue"/>
              </a:rPr>
              <a:t>(Singh &amp; Brandon, OSS 2019)</a:t>
            </a:r>
            <a:endParaRPr sz="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6"/>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17" name="Google Shape;817;p76"/>
          <p:cNvSpPr txBox="1"/>
          <p:nvPr>
            <p:ph type="title"/>
          </p:nvPr>
        </p:nvSpPr>
        <p:spPr>
          <a:xfrm>
            <a:off x="1550" y="7454"/>
            <a:ext cx="9140700" cy="7431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Summer of Code</a:t>
            </a:r>
            <a:endParaRPr>
              <a:latin typeface="Roboto"/>
              <a:ea typeface="Roboto"/>
              <a:cs typeface="Roboto"/>
              <a:sym typeface="Roboto"/>
            </a:endParaRPr>
          </a:p>
        </p:txBody>
      </p:sp>
      <p:pic>
        <p:nvPicPr>
          <p:cNvPr descr="GSoC - Vertical Narrow - Gray Text - White BG.png" id="818" name="Google Shape;818;p76"/>
          <p:cNvPicPr preferRelativeResize="0"/>
          <p:nvPr/>
        </p:nvPicPr>
        <p:blipFill rotWithShape="1">
          <a:blip r:embed="rId3">
            <a:alphaModFix/>
          </a:blip>
          <a:srcRect b="0" l="0" r="0" t="0"/>
          <a:stretch/>
        </p:blipFill>
        <p:spPr>
          <a:xfrm>
            <a:off x="577380" y="1143563"/>
            <a:ext cx="2696772" cy="2696772"/>
          </a:xfrm>
          <a:prstGeom prst="rect">
            <a:avLst/>
          </a:prstGeom>
          <a:noFill/>
          <a:ln>
            <a:noFill/>
          </a:ln>
          <a:effectLst>
            <a:outerShdw blurRad="127000" rotWithShape="0" dir="5400000" dist="50800">
              <a:srgbClr val="000000">
                <a:alpha val="69800"/>
              </a:srgbClr>
            </a:outerShdw>
          </a:effectLst>
        </p:spPr>
      </p:pic>
      <p:sp>
        <p:nvSpPr>
          <p:cNvPr id="819" name="Google Shape;819;p76"/>
          <p:cNvSpPr txBox="1"/>
          <p:nvPr/>
        </p:nvSpPr>
        <p:spPr>
          <a:xfrm>
            <a:off x="617656" y="3877929"/>
            <a:ext cx="2616300" cy="4953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444444"/>
              </a:buClr>
              <a:buSzPts val="1500"/>
              <a:buFont typeface="Helvetica Neue Light"/>
              <a:buNone/>
            </a:pPr>
            <a:r>
              <a:rPr b="0" i="0" lang="en" sz="1500" u="none" cap="none" strike="noStrike">
                <a:solidFill>
                  <a:srgbClr val="444444"/>
                </a:solidFill>
                <a:latin typeface="Helvetica Neue Light"/>
                <a:ea typeface="Helvetica Neue Light"/>
                <a:cs typeface="Helvetica Neue Light"/>
                <a:sym typeface="Helvetica Neue Light"/>
              </a:rPr>
              <a:t>2018: “11.63% of accepted students are women”</a:t>
            </a:r>
            <a:endParaRPr sz="500"/>
          </a:p>
        </p:txBody>
      </p:sp>
      <p:sp>
        <p:nvSpPr>
          <p:cNvPr id="820" name="Google Shape;820;p76"/>
          <p:cNvSpPr txBox="1"/>
          <p:nvPr/>
        </p:nvSpPr>
        <p:spPr>
          <a:xfrm>
            <a:off x="146832" y="4605329"/>
            <a:ext cx="4538100" cy="162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800"/>
              <a:buFont typeface="Helvetica Neue Light"/>
              <a:buNone/>
            </a:pPr>
            <a:r>
              <a:rPr b="0" i="0" lang="en" sz="800" u="none" cap="none" strike="noStrike">
                <a:solidFill>
                  <a:srgbClr val="000000"/>
                </a:solidFill>
                <a:latin typeface="Helvetica Neue Light"/>
                <a:ea typeface="Helvetica Neue Light"/>
                <a:cs typeface="Helvetica Neue Light"/>
                <a:sym typeface="Helvetica Neue Light"/>
              </a:rPr>
              <a:t>https://opensource.googleblog.com/2018/06/google-summer-of-code-2018-statistics-part-2.html</a:t>
            </a:r>
            <a:endParaRPr sz="500"/>
          </a:p>
        </p:txBody>
      </p:sp>
      <p:grpSp>
        <p:nvGrpSpPr>
          <p:cNvPr id="821" name="Google Shape;821;p76"/>
          <p:cNvGrpSpPr/>
          <p:nvPr/>
        </p:nvGrpSpPr>
        <p:grpSpPr>
          <a:xfrm>
            <a:off x="3667430" y="874920"/>
            <a:ext cx="5314950" cy="3373781"/>
            <a:chOff x="0" y="0"/>
            <a:chExt cx="14173200" cy="8996750"/>
          </a:xfrm>
        </p:grpSpPr>
        <p:pic>
          <p:nvPicPr>
            <p:cNvPr descr="Image" id="822" name="Google Shape;822;p76"/>
            <p:cNvPicPr preferRelativeResize="0"/>
            <p:nvPr/>
          </p:nvPicPr>
          <p:blipFill rotWithShape="1">
            <a:blip r:embed="rId4">
              <a:alphaModFix/>
            </a:blip>
            <a:srcRect b="23989" l="0" r="0" t="0"/>
            <a:stretch/>
          </p:blipFill>
          <p:spPr>
            <a:xfrm>
              <a:off x="0" y="0"/>
              <a:ext cx="14173200" cy="8996750"/>
            </a:xfrm>
            <a:prstGeom prst="rect">
              <a:avLst/>
            </a:prstGeom>
            <a:noFill/>
            <a:ln>
              <a:noFill/>
            </a:ln>
            <a:effectLst>
              <a:outerShdw blurRad="127000" rotWithShape="0" dir="5400000" dist="50800">
                <a:srgbClr val="000000">
                  <a:alpha val="69800"/>
                </a:srgbClr>
              </a:outerShdw>
            </a:effectLst>
          </p:spPr>
        </p:pic>
        <p:pic>
          <p:nvPicPr>
            <p:cNvPr descr="Image" id="823" name="Google Shape;823;p76"/>
            <p:cNvPicPr preferRelativeResize="0"/>
            <p:nvPr/>
          </p:nvPicPr>
          <p:blipFill rotWithShape="1">
            <a:blip r:embed="rId4">
              <a:alphaModFix/>
            </a:blip>
            <a:srcRect b="0" l="0" r="0" t="62761"/>
            <a:stretch/>
          </p:blipFill>
          <p:spPr>
            <a:xfrm>
              <a:off x="0" y="4585540"/>
              <a:ext cx="14173200" cy="4407633"/>
            </a:xfrm>
            <a:prstGeom prst="rect">
              <a:avLst/>
            </a:prstGeom>
            <a:noFill/>
            <a:ln>
              <a:noFill/>
            </a:ln>
          </p:spPr>
        </p:pic>
      </p:grpSp>
      <p:pic>
        <p:nvPicPr>
          <p:cNvPr descr="Image" id="824" name="Google Shape;824;p76"/>
          <p:cNvPicPr preferRelativeResize="0"/>
          <p:nvPr/>
        </p:nvPicPr>
        <p:blipFill rotWithShape="1">
          <a:blip r:embed="rId5">
            <a:alphaModFix/>
          </a:blip>
          <a:srcRect b="0" l="6075" r="1724" t="0"/>
          <a:stretch/>
        </p:blipFill>
        <p:spPr>
          <a:xfrm>
            <a:off x="3602541" y="1462382"/>
            <a:ext cx="5444772" cy="3205163"/>
          </a:xfrm>
          <a:prstGeom prst="rect">
            <a:avLst/>
          </a:prstGeom>
          <a:noFill/>
          <a:ln>
            <a:noFill/>
          </a:ln>
          <a:effectLst>
            <a:outerShdw blurRad="127000" rotWithShape="0" dir="5400000" dist="50800">
              <a:srgbClr val="000000">
                <a:alpha val="698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7"/>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30" name="Google Shape;830;p77"/>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p>
            <a:pPr indent="-88900" lvl="0" marL="190500" rtl="0" algn="l">
              <a:lnSpc>
                <a:spcPct val="100000"/>
              </a:lnSpc>
              <a:spcBef>
                <a:spcPts val="0"/>
              </a:spcBef>
              <a:spcAft>
                <a:spcPts val="0"/>
              </a:spcAft>
              <a:buSzPts val="1700"/>
              <a:buNone/>
            </a:pPr>
            <a:r>
              <a:t/>
            </a:r>
            <a:endParaRPr sz="1700">
              <a:latin typeface="Helvetica Neue"/>
              <a:ea typeface="Helvetica Neue"/>
              <a:cs typeface="Helvetica Neue"/>
              <a:sym typeface="Helvetica Neue"/>
            </a:endParaRPr>
          </a:p>
        </p:txBody>
      </p:sp>
      <p:sp>
        <p:nvSpPr>
          <p:cNvPr id="831" name="Google Shape;831;p77"/>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Hackathons</a:t>
            </a:r>
            <a:endParaRPr>
              <a:latin typeface="Roboto"/>
              <a:ea typeface="Roboto"/>
              <a:cs typeface="Roboto"/>
              <a:sym typeface="Roboto"/>
            </a:endParaRPr>
          </a:p>
        </p:txBody>
      </p:sp>
      <p:grpSp>
        <p:nvGrpSpPr>
          <p:cNvPr id="832" name="Google Shape;832;p77"/>
          <p:cNvGrpSpPr/>
          <p:nvPr/>
        </p:nvGrpSpPr>
        <p:grpSpPr>
          <a:xfrm>
            <a:off x="328194" y="1230319"/>
            <a:ext cx="5187057" cy="2473933"/>
            <a:chOff x="0" y="0"/>
            <a:chExt cx="13832153" cy="6597155"/>
          </a:xfrm>
        </p:grpSpPr>
        <p:pic>
          <p:nvPicPr>
            <p:cNvPr descr="Image" id="833" name="Google Shape;833;p77"/>
            <p:cNvPicPr preferRelativeResize="0"/>
            <p:nvPr/>
          </p:nvPicPr>
          <p:blipFill rotWithShape="1">
            <a:blip r:embed="rId3">
              <a:alphaModFix/>
            </a:blip>
            <a:srcRect b="63179" l="4470" r="0" t="0"/>
            <a:stretch/>
          </p:blipFill>
          <p:spPr>
            <a:xfrm>
              <a:off x="0" y="0"/>
              <a:ext cx="13832153" cy="6592319"/>
            </a:xfrm>
            <a:prstGeom prst="rect">
              <a:avLst/>
            </a:prstGeom>
            <a:noFill/>
            <a:ln>
              <a:noFill/>
            </a:ln>
            <a:effectLst>
              <a:outerShdw blurRad="127000" rotWithShape="0" dir="5400000" dist="50800">
                <a:srgbClr val="000000">
                  <a:alpha val="69800"/>
                </a:srgbClr>
              </a:outerShdw>
            </a:effectLst>
          </p:spPr>
        </p:pic>
        <p:pic>
          <p:nvPicPr>
            <p:cNvPr descr="Image" id="834" name="Google Shape;834;p77"/>
            <p:cNvPicPr preferRelativeResize="0"/>
            <p:nvPr/>
          </p:nvPicPr>
          <p:blipFill rotWithShape="1">
            <a:blip r:embed="rId3">
              <a:alphaModFix/>
            </a:blip>
            <a:srcRect b="0" l="4470" r="0" t="86321"/>
            <a:stretch/>
          </p:blipFill>
          <p:spPr>
            <a:xfrm>
              <a:off x="0" y="4148133"/>
              <a:ext cx="13832153" cy="2449022"/>
            </a:xfrm>
            <a:prstGeom prst="rect">
              <a:avLst/>
            </a:prstGeom>
            <a:noFill/>
            <a:ln>
              <a:noFill/>
            </a:ln>
          </p:spPr>
        </p:pic>
      </p:grpSp>
      <p:pic>
        <p:nvPicPr>
          <p:cNvPr descr="DzP4rr2X4AAIvdp.jpg" id="835" name="Google Shape;835;p77"/>
          <p:cNvPicPr preferRelativeResize="0"/>
          <p:nvPr/>
        </p:nvPicPr>
        <p:blipFill rotWithShape="1">
          <a:blip r:embed="rId4">
            <a:alphaModFix/>
          </a:blip>
          <a:srcRect b="0" l="0" r="0" t="0"/>
          <a:stretch/>
        </p:blipFill>
        <p:spPr>
          <a:xfrm>
            <a:off x="5752929" y="826316"/>
            <a:ext cx="3062878" cy="3824898"/>
          </a:xfrm>
          <a:prstGeom prst="rect">
            <a:avLst/>
          </a:prstGeom>
          <a:noFill/>
          <a:ln>
            <a:noFill/>
          </a:ln>
          <a:effectLst>
            <a:outerShdw blurRad="127000" rotWithShape="0" dir="5400000" dist="50800">
              <a:srgbClr val="000000">
                <a:alpha val="69800"/>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grpSp>
        <p:nvGrpSpPr>
          <p:cNvPr id="840" name="Google Shape;840;p78"/>
          <p:cNvGrpSpPr/>
          <p:nvPr/>
        </p:nvGrpSpPr>
        <p:grpSpPr>
          <a:xfrm>
            <a:off x="1473422" y="772902"/>
            <a:ext cx="5547563" cy="4128208"/>
            <a:chOff x="0" y="0"/>
            <a:chExt cx="14793500" cy="11008555"/>
          </a:xfrm>
        </p:grpSpPr>
        <p:pic>
          <p:nvPicPr>
            <p:cNvPr descr="Image" id="841" name="Google Shape;841;p78"/>
            <p:cNvPicPr preferRelativeResize="0"/>
            <p:nvPr/>
          </p:nvPicPr>
          <p:blipFill rotWithShape="1">
            <a:blip r:embed="rId3">
              <a:alphaModFix/>
            </a:blip>
            <a:srcRect b="0" l="0" r="0" t="0"/>
            <a:stretch/>
          </p:blipFill>
          <p:spPr>
            <a:xfrm>
              <a:off x="0" y="0"/>
              <a:ext cx="14770100" cy="10617200"/>
            </a:xfrm>
            <a:prstGeom prst="rect">
              <a:avLst/>
            </a:prstGeom>
            <a:noFill/>
            <a:ln>
              <a:noFill/>
            </a:ln>
            <a:effectLst>
              <a:outerShdw blurRad="127000" rotWithShape="0" dir="5400000" dist="50800">
                <a:srgbClr val="000000">
                  <a:alpha val="69800"/>
                </a:srgbClr>
              </a:outerShdw>
            </a:effectLst>
          </p:spPr>
        </p:pic>
        <p:sp>
          <p:nvSpPr>
            <p:cNvPr id="842" name="Google Shape;842;p78"/>
            <p:cNvSpPr txBox="1"/>
            <p:nvPr/>
          </p:nvSpPr>
          <p:spPr>
            <a:xfrm>
              <a:off x="10761800" y="10627555"/>
              <a:ext cx="4031700" cy="381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700"/>
                <a:buFont typeface="Helvetica Neue Light"/>
                <a:buNone/>
              </a:pPr>
              <a:r>
                <a:rPr b="0" i="0" lang="en" sz="700" u="none" cap="none" strike="noStrike">
                  <a:solidFill>
                    <a:srgbClr val="51565E"/>
                  </a:solidFill>
                  <a:latin typeface="Helvetica Neue Light"/>
                  <a:ea typeface="Helvetica Neue Light"/>
                  <a:cs typeface="Helvetica Neue Light"/>
                  <a:sym typeface="Helvetica Neue Light"/>
                </a:rPr>
                <a:t>https://www.patreon.com/sindresorhus</a:t>
              </a:r>
              <a:endParaRPr sz="500"/>
            </a:p>
          </p:txBody>
        </p:sp>
      </p:grpSp>
      <p:sp>
        <p:nvSpPr>
          <p:cNvPr id="843" name="Google Shape;843;p78"/>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44" name="Google Shape;844;p78"/>
          <p:cNvSpPr txBox="1"/>
          <p:nvPr>
            <p:ph type="title"/>
          </p:nvPr>
        </p:nvSpPr>
        <p:spPr>
          <a:xfrm>
            <a:off x="1550" y="7454"/>
            <a:ext cx="9140700" cy="7260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New forms of funding</a:t>
            </a:r>
            <a:endParaRPr>
              <a:latin typeface="Roboto"/>
              <a:ea typeface="Roboto"/>
              <a:cs typeface="Roboto"/>
              <a:sym typeface="Roboto"/>
            </a:endParaRPr>
          </a:p>
        </p:txBody>
      </p:sp>
      <p:grpSp>
        <p:nvGrpSpPr>
          <p:cNvPr id="845" name="Google Shape;845;p78"/>
          <p:cNvGrpSpPr/>
          <p:nvPr/>
        </p:nvGrpSpPr>
        <p:grpSpPr>
          <a:xfrm>
            <a:off x="230514" y="1159343"/>
            <a:ext cx="2814430" cy="3479763"/>
            <a:chOff x="0" y="0"/>
            <a:chExt cx="7505148" cy="9279369"/>
          </a:xfrm>
        </p:grpSpPr>
        <p:pic>
          <p:nvPicPr>
            <p:cNvPr descr="Image" id="846" name="Google Shape;846;p78"/>
            <p:cNvPicPr preferRelativeResize="0"/>
            <p:nvPr/>
          </p:nvPicPr>
          <p:blipFill rotWithShape="1">
            <a:blip r:embed="rId4">
              <a:alphaModFix/>
            </a:blip>
            <a:srcRect b="0" l="0" r="0" t="0"/>
            <a:stretch/>
          </p:blipFill>
          <p:spPr>
            <a:xfrm>
              <a:off x="0" y="0"/>
              <a:ext cx="7505148" cy="8840055"/>
            </a:xfrm>
            <a:prstGeom prst="rect">
              <a:avLst/>
            </a:prstGeom>
            <a:noFill/>
            <a:ln>
              <a:noFill/>
            </a:ln>
            <a:effectLst>
              <a:outerShdw blurRad="76200" rotWithShape="0">
                <a:srgbClr val="000000">
                  <a:alpha val="80000"/>
                </a:srgbClr>
              </a:outerShdw>
            </a:effectLst>
          </p:spPr>
        </p:pic>
        <p:sp>
          <p:nvSpPr>
            <p:cNvPr id="847" name="Google Shape;847;p78"/>
            <p:cNvSpPr/>
            <p:nvPr/>
          </p:nvSpPr>
          <p:spPr>
            <a:xfrm>
              <a:off x="278693" y="9279369"/>
              <a:ext cx="6947748"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700"/>
                <a:buFont typeface="Helvetica Neue Light"/>
                <a:buNone/>
              </a:pPr>
              <a:r>
                <a:rPr b="0" i="0" lang="en" sz="700" u="none" cap="none" strike="noStrike">
                  <a:solidFill>
                    <a:srgbClr val="51565E"/>
                  </a:solidFill>
                  <a:latin typeface="Helvetica Neue Light"/>
                  <a:ea typeface="Helvetica Neue Light"/>
                  <a:cs typeface="Helvetica Neue Light"/>
                  <a:sym typeface="Helvetica Neue Light"/>
                </a:rPr>
                <a:t>https://www.americaninno.com/boston/bostinno-bytes/open-source-software-marketplace-tidelift-raises-25m-in-series-b/</a:t>
              </a:r>
              <a:endParaRPr sz="500"/>
            </a:p>
          </p:txBody>
        </p:sp>
      </p:grpSp>
      <p:grpSp>
        <p:nvGrpSpPr>
          <p:cNvPr id="848" name="Google Shape;848;p78"/>
          <p:cNvGrpSpPr/>
          <p:nvPr/>
        </p:nvGrpSpPr>
        <p:grpSpPr>
          <a:xfrm>
            <a:off x="5360670" y="842848"/>
            <a:ext cx="3771900" cy="2914650"/>
            <a:chOff x="0" y="0"/>
            <a:chExt cx="10058400" cy="7772400"/>
          </a:xfrm>
        </p:grpSpPr>
        <p:pic>
          <p:nvPicPr>
            <p:cNvPr descr="Image" id="849" name="Google Shape;849;p78"/>
            <p:cNvPicPr preferRelativeResize="0"/>
            <p:nvPr/>
          </p:nvPicPr>
          <p:blipFill rotWithShape="1">
            <a:blip r:embed="rId5">
              <a:alphaModFix/>
            </a:blip>
            <a:srcRect b="0" l="0" r="0" t="0"/>
            <a:stretch/>
          </p:blipFill>
          <p:spPr>
            <a:xfrm>
              <a:off x="0" y="0"/>
              <a:ext cx="10058400" cy="7772400"/>
            </a:xfrm>
            <a:prstGeom prst="rect">
              <a:avLst/>
            </a:prstGeom>
            <a:noFill/>
            <a:ln>
              <a:noFill/>
            </a:ln>
            <a:effectLst>
              <a:outerShdw blurRad="127000" rotWithShape="0" dir="5400000" dist="50800">
                <a:srgbClr val="000000">
                  <a:alpha val="69800"/>
                </a:srgbClr>
              </a:outerShdw>
            </a:effectLst>
          </p:spPr>
        </p:pic>
        <p:sp>
          <p:nvSpPr>
            <p:cNvPr id="850" name="Google Shape;850;p78"/>
            <p:cNvSpPr txBox="1"/>
            <p:nvPr/>
          </p:nvSpPr>
          <p:spPr>
            <a:xfrm>
              <a:off x="6767447" y="7307485"/>
              <a:ext cx="2972700" cy="381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700"/>
                <a:buFont typeface="Helvetica Neue Light"/>
                <a:buNone/>
              </a:pPr>
              <a:r>
                <a:rPr b="0" i="0" lang="en" sz="700" u="none" cap="none" strike="noStrike">
                  <a:solidFill>
                    <a:srgbClr val="51565E"/>
                  </a:solidFill>
                  <a:latin typeface="Helvetica Neue Light"/>
                  <a:ea typeface="Helvetica Neue Light"/>
                  <a:cs typeface="Helvetica Neue Light"/>
                  <a:sym typeface="Helvetica Neue Light"/>
                </a:rPr>
                <a:t>https://github.com/sponsors</a:t>
              </a:r>
              <a:endParaRPr sz="500"/>
            </a:p>
          </p:txBody>
        </p:sp>
      </p:grpSp>
      <p:grpSp>
        <p:nvGrpSpPr>
          <p:cNvPr id="851" name="Google Shape;851;p78"/>
          <p:cNvGrpSpPr/>
          <p:nvPr/>
        </p:nvGrpSpPr>
        <p:grpSpPr>
          <a:xfrm>
            <a:off x="3864071" y="2159112"/>
            <a:ext cx="3722601" cy="3306641"/>
            <a:chOff x="0" y="0"/>
            <a:chExt cx="9926937" cy="8817709"/>
          </a:xfrm>
        </p:grpSpPr>
        <p:pic>
          <p:nvPicPr>
            <p:cNvPr descr="Image" id="852" name="Google Shape;852;p78"/>
            <p:cNvPicPr preferRelativeResize="0"/>
            <p:nvPr/>
          </p:nvPicPr>
          <p:blipFill rotWithShape="1">
            <a:blip r:embed="rId6">
              <a:alphaModFix/>
            </a:blip>
            <a:srcRect b="0" l="0" r="0" t="0"/>
            <a:stretch/>
          </p:blipFill>
          <p:spPr>
            <a:xfrm>
              <a:off x="0" y="0"/>
              <a:ext cx="9926937" cy="7278553"/>
            </a:xfrm>
            <a:prstGeom prst="rect">
              <a:avLst/>
            </a:prstGeom>
            <a:noFill/>
            <a:ln>
              <a:noFill/>
            </a:ln>
            <a:effectLst>
              <a:outerShdw blurRad="76200" rotWithShape="0">
                <a:srgbClr val="000000">
                  <a:alpha val="80000"/>
                </a:srgbClr>
              </a:outerShdw>
            </a:effectLst>
          </p:spPr>
        </p:pic>
        <p:cxnSp>
          <p:nvCxnSpPr>
            <p:cNvPr id="853" name="Google Shape;853;p78"/>
            <p:cNvCxnSpPr/>
            <p:nvPr/>
          </p:nvCxnSpPr>
          <p:spPr>
            <a:xfrm>
              <a:off x="4963469" y="7547809"/>
              <a:ext cx="1269900" cy="1269900"/>
            </a:xfrm>
            <a:prstGeom prst="straightConnector1">
              <a:avLst/>
            </a:prstGeom>
            <a:noFill/>
            <a:ln>
              <a:noFil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7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people doing to attract &amp; retain (diverse) contributors to open source?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80"/>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64" name="Google Shape;864;p80"/>
          <p:cNvSpPr txBox="1"/>
          <p:nvPr>
            <p:ph type="title"/>
          </p:nvPr>
        </p:nvSpPr>
        <p:spPr>
          <a:xfrm>
            <a:off x="83670" y="-62921"/>
            <a:ext cx="8976600" cy="7704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a:latin typeface="Roboto"/>
                <a:ea typeface="Roboto"/>
                <a:cs typeface="Roboto"/>
                <a:sym typeface="Roboto"/>
              </a:rPr>
              <a:t>Research Study: </a:t>
            </a:r>
            <a:r>
              <a:rPr lang="en" sz="3000">
                <a:solidFill>
                  <a:srgbClr val="AE0000"/>
                </a:solidFill>
                <a:latin typeface="Roboto"/>
                <a:ea typeface="Roboto"/>
                <a:cs typeface="Roboto"/>
                <a:sym typeface="Roboto"/>
              </a:rPr>
              <a:t>Building social capital</a:t>
            </a:r>
            <a:endParaRPr>
              <a:latin typeface="Roboto"/>
              <a:ea typeface="Roboto"/>
              <a:cs typeface="Roboto"/>
              <a:sym typeface="Roboto"/>
            </a:endParaRPr>
          </a:p>
        </p:txBody>
      </p:sp>
      <p:sp>
        <p:nvSpPr>
          <p:cNvPr id="865" name="Google Shape;865;p80"/>
          <p:cNvSpPr txBox="1"/>
          <p:nvPr/>
        </p:nvSpPr>
        <p:spPr>
          <a:xfrm>
            <a:off x="695670" y="566214"/>
            <a:ext cx="7752600" cy="40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2400"/>
              <a:buFont typeface="Helvetica Neue"/>
              <a:buNone/>
            </a:pPr>
            <a:r>
              <a:rPr i="0" lang="en" sz="2400" u="none" cap="none" strike="noStrike">
                <a:solidFill>
                  <a:srgbClr val="51565E"/>
                </a:solidFill>
                <a:latin typeface="Roboto"/>
                <a:ea typeface="Roboto"/>
                <a:cs typeface="Roboto"/>
                <a:sym typeface="Roboto"/>
              </a:rPr>
              <a:t>Why do women disengage earlier than men?</a:t>
            </a:r>
            <a:endParaRPr sz="500">
              <a:latin typeface="Roboto"/>
              <a:ea typeface="Roboto"/>
              <a:cs typeface="Roboto"/>
              <a:sym typeface="Roboto"/>
            </a:endParaRPr>
          </a:p>
        </p:txBody>
      </p:sp>
      <p:pic>
        <p:nvPicPr>
          <p:cNvPr descr="Picture 7" id="866" name="Google Shape;866;p80"/>
          <p:cNvPicPr preferRelativeResize="0"/>
          <p:nvPr/>
        </p:nvPicPr>
        <p:blipFill rotWithShape="1">
          <a:blip r:embed="rId3">
            <a:alphaModFix/>
          </a:blip>
          <a:srcRect b="0" l="0" r="0" t="0"/>
          <a:stretch/>
        </p:blipFill>
        <p:spPr>
          <a:xfrm>
            <a:off x="1575271" y="1416034"/>
            <a:ext cx="5993423" cy="2973906"/>
          </a:xfrm>
          <a:prstGeom prst="rect">
            <a:avLst/>
          </a:prstGeom>
          <a:noFill/>
          <a:ln>
            <a:noFill/>
          </a:ln>
        </p:spPr>
      </p:pic>
      <p:sp>
        <p:nvSpPr>
          <p:cNvPr id="867" name="Google Shape;867;p80"/>
          <p:cNvSpPr txBox="1"/>
          <p:nvPr/>
        </p:nvSpPr>
        <p:spPr>
          <a:xfrm>
            <a:off x="134282" y="4544003"/>
            <a:ext cx="4182300" cy="255300"/>
          </a:xfrm>
          <a:prstGeom prst="rect">
            <a:avLst/>
          </a:pr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51565E"/>
              </a:buClr>
              <a:buSzPts val="600"/>
              <a:buFont typeface="Helvetica Neue"/>
              <a:buChar char="•"/>
            </a:pPr>
            <a:r>
              <a:rPr b="0" i="0" lang="en" sz="800" u="none" cap="none" strike="noStrike">
                <a:solidFill>
                  <a:srgbClr val="51565E"/>
                </a:solidFill>
                <a:latin typeface="Helvetica Neue"/>
                <a:ea typeface="Helvetica Neue"/>
                <a:cs typeface="Helvetica Neue"/>
                <a:sym typeface="Helvetica Neue"/>
              </a:rPr>
              <a:t>Going Farther Together: The Impact of Social Capital on Sustained Participation in Open Source.</a:t>
            </a:r>
            <a:r>
              <a:rPr b="0" i="0" lang="en" sz="800" u="none" cap="none" strike="noStrike">
                <a:solidFill>
                  <a:srgbClr val="51565E"/>
                </a:solidFill>
                <a:latin typeface="Helvetica Neue Light"/>
                <a:ea typeface="Helvetica Neue Light"/>
                <a:cs typeface="Helvetica Neue Light"/>
                <a:sym typeface="Helvetica Neue Light"/>
              </a:rPr>
              <a:t> Qiu, H.S., Nolte, A., Brown, A., Serebrenik, A., and Vasilescu, B. </a:t>
            </a:r>
            <a:r>
              <a:rPr b="0" i="1" lang="en" sz="800" u="none" cap="none" strike="noStrike">
                <a:solidFill>
                  <a:srgbClr val="51565E"/>
                </a:solidFill>
                <a:latin typeface="Helvetica Neue"/>
                <a:ea typeface="Helvetica Neue"/>
                <a:cs typeface="Helvetica Neue"/>
                <a:sym typeface="Helvetica Neue"/>
              </a:rPr>
              <a:t>ICSE 2019</a:t>
            </a:r>
            <a:endParaRPr sz="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81"/>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73" name="Google Shape;873;p81"/>
          <p:cNvSpPr txBox="1"/>
          <p:nvPr>
            <p:ph type="title"/>
          </p:nvPr>
        </p:nvSpPr>
        <p:spPr>
          <a:xfrm>
            <a:off x="83670" y="-62921"/>
            <a:ext cx="8976600" cy="7704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Building social capital</a:t>
            </a:r>
            <a:endParaRPr>
              <a:latin typeface="Roboto"/>
              <a:ea typeface="Roboto"/>
              <a:cs typeface="Roboto"/>
              <a:sym typeface="Roboto"/>
            </a:endParaRPr>
          </a:p>
        </p:txBody>
      </p:sp>
      <p:sp>
        <p:nvSpPr>
          <p:cNvPr id="874" name="Google Shape;874;p81"/>
          <p:cNvSpPr txBox="1"/>
          <p:nvPr/>
        </p:nvSpPr>
        <p:spPr>
          <a:xfrm>
            <a:off x="695670" y="566214"/>
            <a:ext cx="7752600" cy="40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2400"/>
              <a:buFont typeface="Helvetica Neue"/>
              <a:buNone/>
            </a:pPr>
            <a:r>
              <a:rPr i="0" lang="en" sz="2400" u="none" cap="none" strike="noStrike">
                <a:solidFill>
                  <a:srgbClr val="51565E"/>
                </a:solidFill>
                <a:latin typeface="Roboto"/>
                <a:ea typeface="Roboto"/>
                <a:cs typeface="Roboto"/>
                <a:sym typeface="Roboto"/>
              </a:rPr>
              <a:t>Why do women disengage earlier than men?</a:t>
            </a:r>
            <a:endParaRPr sz="500">
              <a:latin typeface="Roboto"/>
              <a:ea typeface="Roboto"/>
              <a:cs typeface="Roboto"/>
              <a:sym typeface="Roboto"/>
            </a:endParaRPr>
          </a:p>
        </p:txBody>
      </p:sp>
      <p:sp>
        <p:nvSpPr>
          <p:cNvPr id="875" name="Google Shape;875;p81"/>
          <p:cNvSpPr txBox="1"/>
          <p:nvPr/>
        </p:nvSpPr>
        <p:spPr>
          <a:xfrm>
            <a:off x="686774" y="1691626"/>
            <a:ext cx="3464100" cy="2342700"/>
          </a:xfrm>
          <a:prstGeom prst="rect">
            <a:avLst/>
          </a:prstGeom>
          <a:noFill/>
          <a:ln>
            <a:noFill/>
          </a:ln>
        </p:spPr>
        <p:txBody>
          <a:bodyPr anchorCtr="0" anchor="t" bIns="17150" lIns="17150" spcFirstLastPara="1" rIns="17150" wrap="square" tIns="17150">
            <a:noAutofit/>
          </a:bodyPr>
          <a:lstStyle/>
          <a:p>
            <a:pPr indent="-107950" lvl="0" marL="101600" marR="0" rtl="0" algn="l">
              <a:lnSpc>
                <a:spcPct val="120000"/>
              </a:lnSpc>
              <a:spcBef>
                <a:spcPts val="0"/>
              </a:spcBef>
              <a:spcAft>
                <a:spcPts val="0"/>
              </a:spcAft>
              <a:buClr>
                <a:srgbClr val="51565E"/>
              </a:buClr>
              <a:buSzPts val="1700"/>
              <a:buFont typeface="Roboto"/>
              <a:buChar char="•"/>
            </a:pPr>
            <a:r>
              <a:rPr i="0" lang="en" sz="1700" u="none" cap="none" strike="noStrike">
                <a:solidFill>
                  <a:srgbClr val="51565E"/>
                </a:solidFill>
                <a:latin typeface="Roboto"/>
                <a:ea typeface="Roboto"/>
                <a:cs typeface="Roboto"/>
                <a:sym typeface="Roboto"/>
              </a:rPr>
              <a:t>Part of the explanation comes from the developer survey in our paper</a:t>
            </a:r>
            <a:endParaRPr sz="500">
              <a:latin typeface="Roboto"/>
              <a:ea typeface="Roboto"/>
              <a:cs typeface="Roboto"/>
              <a:sym typeface="Roboto"/>
            </a:endParaRPr>
          </a:p>
          <a:p>
            <a:pPr indent="-107950" lvl="0" marL="101600" marR="0" rtl="0" algn="l">
              <a:lnSpc>
                <a:spcPct val="120000"/>
              </a:lnSpc>
              <a:spcBef>
                <a:spcPts val="700"/>
              </a:spcBef>
              <a:spcAft>
                <a:spcPts val="0"/>
              </a:spcAft>
              <a:buClr>
                <a:srgbClr val="51565E"/>
              </a:buClr>
              <a:buSzPts val="1700"/>
              <a:buFont typeface="Roboto"/>
              <a:buChar char="•"/>
            </a:pPr>
            <a:r>
              <a:rPr i="0" lang="en" sz="1700" u="none" cap="none" strike="noStrike">
                <a:solidFill>
                  <a:srgbClr val="51565E"/>
                </a:solidFill>
                <a:latin typeface="Roboto"/>
                <a:ea typeface="Roboto"/>
                <a:cs typeface="Roboto"/>
                <a:sym typeface="Roboto"/>
              </a:rPr>
              <a:t>Reasons why people disengage: </a:t>
            </a:r>
            <a:endParaRPr sz="500">
              <a:latin typeface="Roboto"/>
              <a:ea typeface="Roboto"/>
              <a:cs typeface="Roboto"/>
              <a:sym typeface="Roboto"/>
            </a:endParaRPr>
          </a:p>
          <a:p>
            <a:pPr indent="-171450" lvl="1" marL="342900" marR="0" rtl="0" algn="l">
              <a:lnSpc>
                <a:spcPct val="120000"/>
              </a:lnSpc>
              <a:spcBef>
                <a:spcPts val="700"/>
              </a:spcBef>
              <a:spcAft>
                <a:spcPts val="0"/>
              </a:spcAft>
              <a:buClr>
                <a:srgbClr val="51565E"/>
              </a:buClr>
              <a:buSzPts val="1700"/>
              <a:buFont typeface="Roboto"/>
              <a:buChar char="•"/>
            </a:pPr>
            <a:r>
              <a:rPr i="0" lang="en" sz="1700" u="none" cap="none" strike="noStrike">
                <a:solidFill>
                  <a:srgbClr val="51565E"/>
                </a:solidFill>
                <a:latin typeface="Roboto"/>
                <a:ea typeface="Roboto"/>
                <a:cs typeface="Roboto"/>
                <a:sym typeface="Roboto"/>
              </a:rPr>
              <a:t>Work-related (e.g., new job)</a:t>
            </a:r>
            <a:endParaRPr sz="500">
              <a:latin typeface="Roboto"/>
              <a:ea typeface="Roboto"/>
              <a:cs typeface="Roboto"/>
              <a:sym typeface="Roboto"/>
            </a:endParaRPr>
          </a:p>
          <a:p>
            <a:pPr indent="-171450" lvl="1" marL="342900" marR="0" rtl="0" algn="l">
              <a:lnSpc>
                <a:spcPct val="120000"/>
              </a:lnSpc>
              <a:spcBef>
                <a:spcPts val="700"/>
              </a:spcBef>
              <a:spcAft>
                <a:spcPts val="0"/>
              </a:spcAft>
              <a:buClr>
                <a:srgbClr val="AC060F"/>
              </a:buClr>
              <a:buSzPts val="1700"/>
              <a:buFont typeface="Roboto"/>
              <a:buChar char="•"/>
            </a:pPr>
            <a:r>
              <a:rPr i="0" lang="en" sz="1700" u="none" cap="none" strike="noStrike">
                <a:solidFill>
                  <a:srgbClr val="AC060F"/>
                </a:solidFill>
                <a:latin typeface="Roboto"/>
                <a:ea typeface="Roboto"/>
                <a:cs typeface="Roboto"/>
                <a:sym typeface="Roboto"/>
              </a:rPr>
              <a:t>Personal* (e.g., different hobby)</a:t>
            </a:r>
            <a:endParaRPr sz="500">
              <a:latin typeface="Roboto"/>
              <a:ea typeface="Roboto"/>
              <a:cs typeface="Roboto"/>
              <a:sym typeface="Roboto"/>
            </a:endParaRPr>
          </a:p>
          <a:p>
            <a:pPr indent="0" lvl="0" marL="0" marR="0" rtl="0" algn="l">
              <a:lnSpc>
                <a:spcPct val="120000"/>
              </a:lnSpc>
              <a:spcBef>
                <a:spcPts val="700"/>
              </a:spcBef>
              <a:spcAft>
                <a:spcPts val="0"/>
              </a:spcAft>
              <a:buClr>
                <a:srgbClr val="AC060F"/>
              </a:buClr>
              <a:buSzPts val="1500"/>
              <a:buFont typeface="Helvetica Neue"/>
              <a:buNone/>
            </a:pPr>
            <a:r>
              <a:rPr i="0" lang="en" sz="1500" u="none" cap="none" strike="noStrike">
                <a:solidFill>
                  <a:srgbClr val="AC060F"/>
                </a:solidFill>
                <a:latin typeface="Roboto"/>
                <a:ea typeface="Roboto"/>
                <a:cs typeface="Roboto"/>
                <a:sym typeface="Roboto"/>
              </a:rPr>
              <a:t>*</a:t>
            </a:r>
            <a:r>
              <a:rPr i="1" lang="en" sz="1500" u="none" cap="none" strike="noStrike">
                <a:solidFill>
                  <a:srgbClr val="AC060F"/>
                </a:solidFill>
                <a:latin typeface="Roboto"/>
                <a:ea typeface="Roboto"/>
                <a:cs typeface="Roboto"/>
                <a:sym typeface="Roboto"/>
              </a:rPr>
              <a:t>women cite more often than men</a:t>
            </a:r>
            <a:endParaRPr sz="500">
              <a:latin typeface="Roboto"/>
              <a:ea typeface="Roboto"/>
              <a:cs typeface="Roboto"/>
              <a:sym typeface="Roboto"/>
            </a:endParaRPr>
          </a:p>
        </p:txBody>
      </p:sp>
      <p:sp>
        <p:nvSpPr>
          <p:cNvPr id="876" name="Google Shape;876;p81"/>
          <p:cNvSpPr txBox="1"/>
          <p:nvPr/>
        </p:nvSpPr>
        <p:spPr>
          <a:xfrm>
            <a:off x="8041210" y="1712139"/>
            <a:ext cx="936600" cy="2952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51565E"/>
              </a:buClr>
              <a:buSzPts val="1700"/>
              <a:buFont typeface="Helvetica Neue"/>
              <a:buNone/>
            </a:pPr>
            <a:r>
              <a:rPr b="0" i="0" lang="en" sz="1700" u="none" cap="none" strike="noStrike">
                <a:solidFill>
                  <a:srgbClr val="51565E"/>
                </a:solidFill>
                <a:latin typeface="Helvetica Neue"/>
                <a:ea typeface="Helvetica Neue"/>
                <a:cs typeface="Helvetica Neue"/>
                <a:sym typeface="Helvetica Neue"/>
              </a:rPr>
              <a:t>See also:</a:t>
            </a:r>
            <a:endParaRPr sz="500"/>
          </a:p>
        </p:txBody>
      </p:sp>
      <p:grpSp>
        <p:nvGrpSpPr>
          <p:cNvPr id="877" name="Google Shape;877;p81"/>
          <p:cNvGrpSpPr/>
          <p:nvPr/>
        </p:nvGrpSpPr>
        <p:grpSpPr>
          <a:xfrm>
            <a:off x="4432508" y="1506822"/>
            <a:ext cx="3406388" cy="2792308"/>
            <a:chOff x="0" y="0"/>
            <a:chExt cx="9083700" cy="7446154"/>
          </a:xfrm>
        </p:grpSpPr>
        <p:sp>
          <p:nvSpPr>
            <p:cNvPr id="878" name="Google Shape;878;p81"/>
            <p:cNvSpPr/>
            <p:nvPr/>
          </p:nvSpPr>
          <p:spPr>
            <a:xfrm>
              <a:off x="0" y="211301"/>
              <a:ext cx="9083700" cy="71484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879" name="Google Shape;879;p81"/>
            <p:cNvPicPr preferRelativeResize="0"/>
            <p:nvPr/>
          </p:nvPicPr>
          <p:blipFill rotWithShape="1">
            <a:blip r:embed="rId3">
              <a:alphaModFix/>
            </a:blip>
            <a:srcRect b="45731" l="15796" r="15789" t="10169"/>
            <a:stretch/>
          </p:blipFill>
          <p:spPr>
            <a:xfrm>
              <a:off x="78603" y="0"/>
              <a:ext cx="8926106" cy="7446154"/>
            </a:xfrm>
            <a:prstGeom prst="rect">
              <a:avLst/>
            </a:prstGeom>
            <a:noFill/>
            <a:ln>
              <a:noFill/>
            </a:ln>
          </p:spPr>
        </p:pic>
      </p:grpSp>
      <p:grpSp>
        <p:nvGrpSpPr>
          <p:cNvPr id="880" name="Google Shape;880;p81"/>
          <p:cNvGrpSpPr/>
          <p:nvPr/>
        </p:nvGrpSpPr>
        <p:grpSpPr>
          <a:xfrm>
            <a:off x="5400278" y="2368253"/>
            <a:ext cx="3469488" cy="2455228"/>
            <a:chOff x="0" y="0"/>
            <a:chExt cx="9251968" cy="6547274"/>
          </a:xfrm>
        </p:grpSpPr>
        <p:sp>
          <p:nvSpPr>
            <p:cNvPr id="881" name="Google Shape;881;p81"/>
            <p:cNvSpPr/>
            <p:nvPr/>
          </p:nvSpPr>
          <p:spPr>
            <a:xfrm>
              <a:off x="40874" y="62174"/>
              <a:ext cx="9127500" cy="64851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882" name="Google Shape;882;p81"/>
            <p:cNvPicPr preferRelativeResize="0"/>
            <p:nvPr/>
          </p:nvPicPr>
          <p:blipFill rotWithShape="1">
            <a:blip r:embed="rId4">
              <a:alphaModFix/>
            </a:blip>
            <a:srcRect b="50784" l="0" r="0" t="0"/>
            <a:stretch/>
          </p:blipFill>
          <p:spPr>
            <a:xfrm>
              <a:off x="0" y="0"/>
              <a:ext cx="9251968" cy="6440968"/>
            </a:xfrm>
            <a:prstGeom prst="rect">
              <a:avLst/>
            </a:prstGeom>
            <a:noFill/>
            <a:ln>
              <a:noFill/>
            </a:ln>
          </p:spPr>
        </p:pic>
      </p:grpSp>
      <p:sp>
        <p:nvSpPr>
          <p:cNvPr id="883" name="Google Shape;883;p81"/>
          <p:cNvSpPr txBox="1"/>
          <p:nvPr/>
        </p:nvSpPr>
        <p:spPr>
          <a:xfrm>
            <a:off x="134282" y="4544003"/>
            <a:ext cx="4182300" cy="255300"/>
          </a:xfrm>
          <a:prstGeom prst="rect">
            <a:avLst/>
          </a:pr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51565E"/>
              </a:buClr>
              <a:buSzPts val="600"/>
              <a:buFont typeface="Helvetica Neue"/>
              <a:buChar char="•"/>
            </a:pPr>
            <a:r>
              <a:rPr b="0" i="0" lang="en" sz="800" u="none" cap="none" strike="noStrike">
                <a:solidFill>
                  <a:srgbClr val="51565E"/>
                </a:solidFill>
                <a:latin typeface="Helvetica Neue"/>
                <a:ea typeface="Helvetica Neue"/>
                <a:cs typeface="Helvetica Neue"/>
                <a:sym typeface="Helvetica Neue"/>
              </a:rPr>
              <a:t>Going Farther Together: The Impact of Social Capital on Sustained Participation in Open Source.</a:t>
            </a:r>
            <a:r>
              <a:rPr b="0" i="0" lang="en" sz="800" u="none" cap="none" strike="noStrike">
                <a:solidFill>
                  <a:srgbClr val="51565E"/>
                </a:solidFill>
                <a:latin typeface="Helvetica Neue Light"/>
                <a:ea typeface="Helvetica Neue Light"/>
                <a:cs typeface="Helvetica Neue Light"/>
                <a:sym typeface="Helvetica Neue Light"/>
              </a:rPr>
              <a:t> Qiu, H.S., Nolte, A., Brown, A., Serebrenik, A., and Vasilescu, B. </a:t>
            </a:r>
            <a:r>
              <a:rPr b="0" i="1" lang="en" sz="800" u="none" cap="none" strike="noStrike">
                <a:solidFill>
                  <a:srgbClr val="51565E"/>
                </a:solidFill>
                <a:latin typeface="Helvetica Neue"/>
                <a:ea typeface="Helvetica Neue"/>
                <a:cs typeface="Helvetica Neue"/>
                <a:sym typeface="Helvetica Neue"/>
              </a:rPr>
              <a:t>ICSE 2019</a:t>
            </a:r>
            <a:endParaRPr sz="5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2"/>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89" name="Google Shape;889;p82"/>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Social capital theory explains long-term engagement</a:t>
            </a:r>
            <a:endParaRPr>
              <a:latin typeface="Roboto"/>
              <a:ea typeface="Roboto"/>
              <a:cs typeface="Roboto"/>
              <a:sym typeface="Roboto"/>
            </a:endParaRPr>
          </a:p>
        </p:txBody>
      </p:sp>
      <p:sp>
        <p:nvSpPr>
          <p:cNvPr id="890" name="Google Shape;890;p82"/>
          <p:cNvSpPr txBox="1"/>
          <p:nvPr/>
        </p:nvSpPr>
        <p:spPr>
          <a:xfrm>
            <a:off x="1462948" y="3943680"/>
            <a:ext cx="2106000" cy="3234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808080"/>
              </a:buClr>
              <a:buSzPts val="1700"/>
              <a:buFont typeface="Calibri"/>
              <a:buNone/>
            </a:pPr>
            <a:r>
              <a:rPr b="0" i="0" lang="en" sz="1700" u="none" cap="none" strike="noStrike">
                <a:solidFill>
                  <a:srgbClr val="808080"/>
                </a:solidFill>
                <a:latin typeface="Calibri"/>
                <a:ea typeface="Calibri"/>
                <a:cs typeface="Calibri"/>
                <a:sym typeface="Calibri"/>
              </a:rPr>
              <a:t>Willingness to continue</a:t>
            </a:r>
            <a:endParaRPr sz="500"/>
          </a:p>
        </p:txBody>
      </p:sp>
      <p:sp>
        <p:nvSpPr>
          <p:cNvPr id="891" name="Google Shape;891;p82"/>
          <p:cNvSpPr txBox="1"/>
          <p:nvPr/>
        </p:nvSpPr>
        <p:spPr>
          <a:xfrm>
            <a:off x="1670898" y="4168034"/>
            <a:ext cx="1690200" cy="3234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767171"/>
              </a:buClr>
              <a:buSzPts val="1700"/>
              <a:buFont typeface="Calibri"/>
              <a:buNone/>
            </a:pPr>
            <a:r>
              <a:rPr b="0" i="0" lang="en" sz="1700" u="none" cap="none" strike="noStrike">
                <a:solidFill>
                  <a:srgbClr val="767171"/>
                </a:solidFill>
                <a:latin typeface="Calibri"/>
                <a:ea typeface="Calibri"/>
                <a:cs typeface="Calibri"/>
                <a:sym typeface="Calibri"/>
              </a:rPr>
              <a:t>(Coleman, 1990)</a:t>
            </a:r>
            <a:endParaRPr sz="500"/>
          </a:p>
        </p:txBody>
      </p:sp>
      <p:pic>
        <p:nvPicPr>
          <p:cNvPr descr="Picture 32" id="892" name="Google Shape;892;p82"/>
          <p:cNvPicPr preferRelativeResize="0"/>
          <p:nvPr/>
        </p:nvPicPr>
        <p:blipFill rotWithShape="1">
          <a:blip r:embed="rId3">
            <a:alphaModFix/>
          </a:blip>
          <a:srcRect b="32393" l="26570" r="26068" t="10210"/>
          <a:stretch/>
        </p:blipFill>
        <p:spPr>
          <a:xfrm>
            <a:off x="1486463" y="1937512"/>
            <a:ext cx="2059008" cy="1871307"/>
          </a:xfrm>
          <a:prstGeom prst="rect">
            <a:avLst/>
          </a:prstGeom>
          <a:noFill/>
          <a:ln>
            <a:noFill/>
          </a:ln>
        </p:spPr>
      </p:pic>
      <p:pic>
        <p:nvPicPr>
          <p:cNvPr descr="Picture 33" id="893" name="Google Shape;893;p82"/>
          <p:cNvPicPr preferRelativeResize="0"/>
          <p:nvPr/>
        </p:nvPicPr>
        <p:blipFill rotWithShape="1">
          <a:blip r:embed="rId4">
            <a:alphaModFix/>
          </a:blip>
          <a:srcRect b="0" l="0" r="0" t="0"/>
          <a:stretch/>
        </p:blipFill>
        <p:spPr>
          <a:xfrm>
            <a:off x="5064312" y="1994061"/>
            <a:ext cx="2796457" cy="1871366"/>
          </a:xfrm>
          <a:prstGeom prst="rect">
            <a:avLst/>
          </a:prstGeom>
          <a:noFill/>
          <a:ln>
            <a:noFill/>
          </a:ln>
        </p:spPr>
      </p:pic>
      <p:sp>
        <p:nvSpPr>
          <p:cNvPr id="894" name="Google Shape;894;p82"/>
          <p:cNvSpPr txBox="1"/>
          <p:nvPr/>
        </p:nvSpPr>
        <p:spPr>
          <a:xfrm>
            <a:off x="5047554" y="972483"/>
            <a:ext cx="2829900" cy="9042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Bridging social capital: </a:t>
            </a:r>
            <a:endParaRPr sz="5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benefiting from network with diverse info</a:t>
            </a:r>
            <a:endParaRPr sz="500">
              <a:latin typeface="Roboto"/>
              <a:ea typeface="Roboto"/>
              <a:cs typeface="Roboto"/>
              <a:sym typeface="Roboto"/>
            </a:endParaRPr>
          </a:p>
        </p:txBody>
      </p:sp>
      <p:sp>
        <p:nvSpPr>
          <p:cNvPr id="895" name="Google Shape;895;p82"/>
          <p:cNvSpPr txBox="1"/>
          <p:nvPr/>
        </p:nvSpPr>
        <p:spPr>
          <a:xfrm>
            <a:off x="5594787" y="3943680"/>
            <a:ext cx="2188200" cy="3234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808080"/>
              </a:buClr>
              <a:buSzPts val="1700"/>
              <a:buFont typeface="Calibri"/>
              <a:buNone/>
            </a:pPr>
            <a:r>
              <a:rPr b="0" i="0" lang="en" sz="1700" u="none" cap="none" strike="noStrike">
                <a:solidFill>
                  <a:srgbClr val="808080"/>
                </a:solidFill>
                <a:latin typeface="Calibri"/>
                <a:ea typeface="Calibri"/>
                <a:cs typeface="Calibri"/>
                <a:sym typeface="Calibri"/>
              </a:rPr>
              <a:t>Opportunity to continue</a:t>
            </a:r>
            <a:endParaRPr sz="500"/>
          </a:p>
        </p:txBody>
      </p:sp>
      <p:sp>
        <p:nvSpPr>
          <p:cNvPr id="896" name="Google Shape;896;p82"/>
          <p:cNvSpPr txBox="1"/>
          <p:nvPr/>
        </p:nvSpPr>
        <p:spPr>
          <a:xfrm>
            <a:off x="5688781" y="4168034"/>
            <a:ext cx="2000100" cy="3234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767171"/>
              </a:buClr>
              <a:buSzPts val="1700"/>
              <a:buFont typeface="Calibri"/>
              <a:buNone/>
            </a:pPr>
            <a:r>
              <a:rPr b="0" i="0" lang="en" sz="1700" u="none" cap="none" strike="noStrike">
                <a:solidFill>
                  <a:srgbClr val="767171"/>
                </a:solidFill>
                <a:latin typeface="Calibri"/>
                <a:ea typeface="Calibri"/>
                <a:cs typeface="Calibri"/>
                <a:sym typeface="Calibri"/>
              </a:rPr>
              <a:t>(Burt, 1998, 2001) </a:t>
            </a:r>
            <a:endParaRPr sz="500"/>
          </a:p>
        </p:txBody>
      </p:sp>
      <p:sp>
        <p:nvSpPr>
          <p:cNvPr id="897" name="Google Shape;897;p82"/>
          <p:cNvSpPr txBox="1"/>
          <p:nvPr/>
        </p:nvSpPr>
        <p:spPr>
          <a:xfrm>
            <a:off x="912338" y="972483"/>
            <a:ext cx="3207300" cy="9042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Bonding social capital: </a:t>
            </a:r>
            <a:endParaRPr sz="5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benefiting from strongly connected network</a:t>
            </a:r>
            <a:endParaRPr sz="5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06" name="Google Shape;206;p38"/>
          <p:cNvSpPr txBox="1"/>
          <p:nvPr>
            <p:ph type="title"/>
          </p:nvPr>
        </p:nvSpPr>
        <p:spPr>
          <a:xfrm>
            <a:off x="490250" y="488250"/>
            <a:ext cx="7575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23% </a:t>
            </a:r>
            <a:r>
              <a:rPr lang="en" sz="3000"/>
              <a:t>of US programmers are women (BLS, 2017)</a:t>
            </a:r>
            <a:endParaRPr sz="3000"/>
          </a:p>
          <a:p>
            <a:pPr indent="0" lvl="0" marL="0" rtl="0" algn="l">
              <a:spcBef>
                <a:spcPts val="0"/>
              </a:spcBef>
              <a:spcAft>
                <a:spcPts val="0"/>
              </a:spcAft>
              <a:buNone/>
            </a:pPr>
            <a:r>
              <a:t/>
            </a:r>
            <a:endParaRPr b="1" sz="4800"/>
          </a:p>
          <a:p>
            <a:pPr indent="0" lvl="0" marL="0" rtl="0" algn="l">
              <a:spcBef>
                <a:spcPts val="0"/>
              </a:spcBef>
              <a:spcAft>
                <a:spcPts val="0"/>
              </a:spcAft>
              <a:buClr>
                <a:srgbClr val="000000"/>
              </a:buClr>
              <a:buSzPts val="1100"/>
              <a:buFont typeface="Arial"/>
              <a:buNone/>
            </a:pPr>
            <a:r>
              <a:rPr lang="en" sz="4800"/>
              <a:t>5% </a:t>
            </a:r>
            <a:r>
              <a:rPr lang="en" sz="3000"/>
              <a:t>of contributors to public repos on GitHub (OSS survey, Bitergia analysis)</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3"/>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pic>
        <p:nvPicPr>
          <p:cNvPr descr="Picture 5" id="903" name="Google Shape;903;p83"/>
          <p:cNvPicPr preferRelativeResize="0"/>
          <p:nvPr/>
        </p:nvPicPr>
        <p:blipFill rotWithShape="1">
          <a:blip r:embed="rId3">
            <a:alphaModFix/>
          </a:blip>
          <a:srcRect b="0" l="0" r="0" t="0"/>
          <a:stretch/>
        </p:blipFill>
        <p:spPr>
          <a:xfrm>
            <a:off x="2307456" y="994172"/>
            <a:ext cx="4914848" cy="3425918"/>
          </a:xfrm>
          <a:prstGeom prst="rect">
            <a:avLst/>
          </a:prstGeom>
          <a:noFill/>
          <a:ln>
            <a:noFill/>
          </a:ln>
        </p:spPr>
      </p:pic>
      <p:sp>
        <p:nvSpPr>
          <p:cNvPr id="904" name="Google Shape;904;p83"/>
          <p:cNvSpPr txBox="1"/>
          <p:nvPr/>
        </p:nvSpPr>
        <p:spPr>
          <a:xfrm>
            <a:off x="25369" y="48081"/>
            <a:ext cx="9093300" cy="780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800"/>
              <a:buFont typeface="Helvetica Neue"/>
              <a:buNone/>
            </a:pPr>
            <a:r>
              <a:rPr i="0" lang="en" sz="2800" u="none" cap="none" strike="noStrike">
                <a:solidFill>
                  <a:srgbClr val="AE0000"/>
                </a:solidFill>
                <a:latin typeface="Roboto"/>
                <a:ea typeface="Roboto"/>
                <a:cs typeface="Roboto"/>
                <a:sym typeface="Roboto"/>
              </a:rPr>
              <a:t>Cohesive networks might foster discrimination / exclusion</a:t>
            </a:r>
            <a:endParaRPr sz="5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84"/>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grpSp>
        <p:nvGrpSpPr>
          <p:cNvPr id="910" name="Google Shape;910;p84"/>
          <p:cNvGrpSpPr/>
          <p:nvPr/>
        </p:nvGrpSpPr>
        <p:grpSpPr>
          <a:xfrm>
            <a:off x="4052651" y="1496923"/>
            <a:ext cx="4167660" cy="2905772"/>
            <a:chOff x="0" y="-1"/>
            <a:chExt cx="11113759" cy="7748726"/>
          </a:xfrm>
        </p:grpSpPr>
        <p:pic>
          <p:nvPicPr>
            <p:cNvPr descr="Content Placeholder 4" id="911" name="Google Shape;911;p84"/>
            <p:cNvPicPr preferRelativeResize="0"/>
            <p:nvPr/>
          </p:nvPicPr>
          <p:blipFill rotWithShape="1">
            <a:blip r:embed="rId3">
              <a:alphaModFix/>
            </a:blip>
            <a:srcRect b="0" l="0" r="0" t="0"/>
            <a:stretch/>
          </p:blipFill>
          <p:spPr>
            <a:xfrm>
              <a:off x="2934175" y="2207725"/>
              <a:ext cx="4645800" cy="4645800"/>
            </a:xfrm>
            <a:prstGeom prst="rect">
              <a:avLst/>
            </a:prstGeom>
            <a:noFill/>
            <a:ln>
              <a:noFill/>
            </a:ln>
          </p:spPr>
        </p:pic>
        <p:pic>
          <p:nvPicPr>
            <p:cNvPr descr="Picture 11" id="912" name="Google Shape;912;p84"/>
            <p:cNvPicPr preferRelativeResize="0"/>
            <p:nvPr/>
          </p:nvPicPr>
          <p:blipFill rotWithShape="1">
            <a:blip r:embed="rId4">
              <a:alphaModFix/>
            </a:blip>
            <a:srcRect b="0" l="0" r="0" t="0"/>
            <a:stretch/>
          </p:blipFill>
          <p:spPr>
            <a:xfrm>
              <a:off x="725027" y="604433"/>
              <a:ext cx="2612732" cy="2612732"/>
            </a:xfrm>
            <a:prstGeom prst="rect">
              <a:avLst/>
            </a:prstGeom>
            <a:noFill/>
            <a:ln>
              <a:noFill/>
            </a:ln>
          </p:spPr>
        </p:pic>
        <p:pic>
          <p:nvPicPr>
            <p:cNvPr descr="Picture 12" id="913" name="Google Shape;913;p84"/>
            <p:cNvPicPr preferRelativeResize="0"/>
            <p:nvPr/>
          </p:nvPicPr>
          <p:blipFill rotWithShape="1">
            <a:blip r:embed="rId5">
              <a:alphaModFix/>
            </a:blip>
            <a:srcRect b="0" l="0" r="0" t="0"/>
            <a:stretch/>
          </p:blipFill>
          <p:spPr>
            <a:xfrm>
              <a:off x="0" y="5282413"/>
              <a:ext cx="2466312" cy="2466312"/>
            </a:xfrm>
            <a:prstGeom prst="rect">
              <a:avLst/>
            </a:prstGeom>
            <a:noFill/>
            <a:ln>
              <a:noFill/>
            </a:ln>
          </p:spPr>
        </p:pic>
        <p:pic>
          <p:nvPicPr>
            <p:cNvPr descr="Picture 13" id="914" name="Google Shape;914;p84"/>
            <p:cNvPicPr preferRelativeResize="0"/>
            <p:nvPr/>
          </p:nvPicPr>
          <p:blipFill rotWithShape="1">
            <a:blip r:embed="rId6">
              <a:alphaModFix/>
            </a:blip>
            <a:srcRect b="0" l="0" r="0" t="0"/>
            <a:stretch/>
          </p:blipFill>
          <p:spPr>
            <a:xfrm>
              <a:off x="7647670" y="-1"/>
              <a:ext cx="2723251" cy="2723251"/>
            </a:xfrm>
            <a:prstGeom prst="rect">
              <a:avLst/>
            </a:prstGeom>
            <a:noFill/>
            <a:ln>
              <a:noFill/>
            </a:ln>
          </p:spPr>
        </p:pic>
        <p:pic>
          <p:nvPicPr>
            <p:cNvPr descr="Picture 14" id="915" name="Google Shape;915;p84"/>
            <p:cNvPicPr preferRelativeResize="0"/>
            <p:nvPr/>
          </p:nvPicPr>
          <p:blipFill rotWithShape="1">
            <a:blip r:embed="rId7">
              <a:alphaModFix/>
            </a:blip>
            <a:srcRect b="0" l="0" r="0" t="0"/>
            <a:stretch/>
          </p:blipFill>
          <p:spPr>
            <a:xfrm>
              <a:off x="8501027" y="3752196"/>
              <a:ext cx="2612732" cy="2612732"/>
            </a:xfrm>
            <a:prstGeom prst="rect">
              <a:avLst/>
            </a:prstGeom>
            <a:noFill/>
            <a:ln>
              <a:noFill/>
            </a:ln>
          </p:spPr>
        </p:pic>
        <p:cxnSp>
          <p:nvCxnSpPr>
            <p:cNvPr id="916" name="Google Shape;916;p84"/>
            <p:cNvCxnSpPr/>
            <p:nvPr/>
          </p:nvCxnSpPr>
          <p:spPr>
            <a:xfrm flipH="1" rot="10800000">
              <a:off x="2782948" y="5429132"/>
              <a:ext cx="1080600" cy="830100"/>
            </a:xfrm>
            <a:prstGeom prst="straightConnector1">
              <a:avLst/>
            </a:prstGeom>
            <a:noFill/>
            <a:ln cap="flat" cmpd="sng" w="76200">
              <a:solidFill>
                <a:srgbClr val="000000"/>
              </a:solidFill>
              <a:prstDash val="solid"/>
              <a:miter lim="800000"/>
              <a:headEnd len="sm" w="sm" type="none"/>
              <a:tailEnd len="sm" w="sm" type="none"/>
            </a:ln>
          </p:spPr>
        </p:cxnSp>
        <p:cxnSp>
          <p:nvCxnSpPr>
            <p:cNvPr id="917" name="Google Shape;917;p84"/>
            <p:cNvCxnSpPr/>
            <p:nvPr/>
          </p:nvCxnSpPr>
          <p:spPr>
            <a:xfrm>
              <a:off x="7107414" y="5282413"/>
              <a:ext cx="1393500" cy="293100"/>
            </a:xfrm>
            <a:prstGeom prst="straightConnector1">
              <a:avLst/>
            </a:prstGeom>
            <a:noFill/>
            <a:ln cap="flat" cmpd="sng" w="76200">
              <a:solidFill>
                <a:srgbClr val="000000"/>
              </a:solidFill>
              <a:prstDash val="solid"/>
              <a:miter lim="800000"/>
              <a:headEnd len="sm" w="sm" type="none"/>
              <a:tailEnd len="sm" w="sm" type="none"/>
            </a:ln>
          </p:spPr>
        </p:cxnSp>
        <p:cxnSp>
          <p:nvCxnSpPr>
            <p:cNvPr id="918" name="Google Shape;918;p84"/>
            <p:cNvCxnSpPr/>
            <p:nvPr/>
          </p:nvCxnSpPr>
          <p:spPr>
            <a:xfrm flipH="1" rot="10800000">
              <a:off x="6854840" y="2226228"/>
              <a:ext cx="1080600" cy="830100"/>
            </a:xfrm>
            <a:prstGeom prst="straightConnector1">
              <a:avLst/>
            </a:prstGeom>
            <a:noFill/>
            <a:ln cap="flat" cmpd="sng" w="76200">
              <a:solidFill>
                <a:srgbClr val="000000"/>
              </a:solidFill>
              <a:prstDash val="solid"/>
              <a:miter lim="800000"/>
              <a:headEnd len="sm" w="sm" type="none"/>
              <a:tailEnd len="sm" w="sm" type="none"/>
            </a:ln>
          </p:spPr>
        </p:cxnSp>
        <p:cxnSp>
          <p:nvCxnSpPr>
            <p:cNvPr id="919" name="Google Shape;919;p84"/>
            <p:cNvCxnSpPr/>
            <p:nvPr/>
          </p:nvCxnSpPr>
          <p:spPr>
            <a:xfrm>
              <a:off x="2884751" y="2951945"/>
              <a:ext cx="845400" cy="614100"/>
            </a:xfrm>
            <a:prstGeom prst="straightConnector1">
              <a:avLst/>
            </a:prstGeom>
            <a:noFill/>
            <a:ln cap="flat" cmpd="sng" w="76200">
              <a:solidFill>
                <a:srgbClr val="000000"/>
              </a:solidFill>
              <a:prstDash val="solid"/>
              <a:miter lim="800000"/>
              <a:headEnd len="sm" w="sm" type="none"/>
              <a:tailEnd len="sm" w="sm" type="none"/>
            </a:ln>
          </p:spPr>
        </p:cxnSp>
      </p:grpSp>
      <p:sp>
        <p:nvSpPr>
          <p:cNvPr id="920" name="Google Shape;920;p84"/>
          <p:cNvSpPr txBox="1"/>
          <p:nvPr/>
        </p:nvSpPr>
        <p:spPr>
          <a:xfrm>
            <a:off x="404697" y="2157163"/>
            <a:ext cx="3606900" cy="1040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2100"/>
              <a:buFont typeface="Calibri"/>
              <a:buNone/>
            </a:pPr>
            <a:r>
              <a:rPr b="0" i="0" lang="en" sz="2100" u="none" cap="none" strike="noStrike">
                <a:solidFill>
                  <a:srgbClr val="000000"/>
                </a:solidFill>
                <a:latin typeface="Calibri"/>
                <a:ea typeface="Calibri"/>
                <a:cs typeface="Calibri"/>
                <a:sym typeface="Calibri"/>
              </a:rPr>
              <a:t>Information diversity should reduce the risk of demographic- based echo chambers.</a:t>
            </a:r>
            <a:endParaRPr sz="500"/>
          </a:p>
        </p:txBody>
      </p:sp>
      <p:sp>
        <p:nvSpPr>
          <p:cNvPr id="921" name="Google Shape;921;p84"/>
          <p:cNvSpPr txBox="1"/>
          <p:nvPr/>
        </p:nvSpPr>
        <p:spPr>
          <a:xfrm>
            <a:off x="234184" y="63600"/>
            <a:ext cx="8675700" cy="904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800"/>
              <a:buFont typeface="Helvetica Neue"/>
              <a:buNone/>
            </a:pPr>
            <a:r>
              <a:rPr i="0" lang="en" sz="2800" u="none" cap="none" strike="noStrike">
                <a:solidFill>
                  <a:srgbClr val="AE0000"/>
                </a:solidFill>
                <a:latin typeface="Roboto"/>
                <a:ea typeface="Roboto"/>
                <a:cs typeface="Roboto"/>
                <a:sym typeface="Roboto"/>
              </a:rPr>
              <a:t>Being part of teams with more diverse information ~ more prolonged engagement, esp. for women</a:t>
            </a:r>
            <a:endParaRPr sz="5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pic>
        <p:nvPicPr>
          <p:cNvPr descr="Picture 9" id="926" name="Google Shape;926;p85"/>
          <p:cNvPicPr preferRelativeResize="0"/>
          <p:nvPr/>
        </p:nvPicPr>
        <p:blipFill rotWithShape="1">
          <a:blip r:embed="rId3">
            <a:alphaModFix/>
          </a:blip>
          <a:srcRect b="49885" l="35256" r="22840" t="22783"/>
          <a:stretch/>
        </p:blipFill>
        <p:spPr>
          <a:xfrm>
            <a:off x="4638854" y="3053205"/>
            <a:ext cx="2105982" cy="1030222"/>
          </a:xfrm>
          <a:prstGeom prst="rect">
            <a:avLst/>
          </a:prstGeom>
          <a:noFill/>
          <a:ln>
            <a:noFill/>
          </a:ln>
        </p:spPr>
      </p:pic>
      <p:sp>
        <p:nvSpPr>
          <p:cNvPr id="927" name="Google Shape;927;p85"/>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928" name="Google Shape;928;p85"/>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C00000"/>
              </a:buClr>
              <a:buSzPts val="3000"/>
              <a:buFont typeface="Helvetica Neue"/>
              <a:buNone/>
            </a:pPr>
            <a:r>
              <a:rPr lang="en">
                <a:solidFill>
                  <a:srgbClr val="C00000"/>
                </a:solidFill>
                <a:latin typeface="Roboto"/>
                <a:ea typeface="Roboto"/>
                <a:cs typeface="Roboto"/>
                <a:sym typeface="Roboto"/>
              </a:rPr>
              <a:t>Large-scale mixed-methods study</a:t>
            </a:r>
            <a:endParaRPr>
              <a:latin typeface="Roboto"/>
              <a:ea typeface="Roboto"/>
              <a:cs typeface="Roboto"/>
              <a:sym typeface="Roboto"/>
            </a:endParaRPr>
          </a:p>
        </p:txBody>
      </p:sp>
      <p:pic>
        <p:nvPicPr>
          <p:cNvPr descr="Picture 75" id="929" name="Google Shape;929;p85"/>
          <p:cNvPicPr preferRelativeResize="0"/>
          <p:nvPr/>
        </p:nvPicPr>
        <p:blipFill rotWithShape="1">
          <a:blip r:embed="rId4">
            <a:alphaModFix/>
          </a:blip>
          <a:srcRect b="0" l="0" r="0" t="0"/>
          <a:stretch/>
        </p:blipFill>
        <p:spPr>
          <a:xfrm>
            <a:off x="1231616" y="1375187"/>
            <a:ext cx="609600" cy="790575"/>
          </a:xfrm>
          <a:prstGeom prst="rect">
            <a:avLst/>
          </a:prstGeom>
          <a:noFill/>
          <a:ln>
            <a:noFill/>
          </a:ln>
        </p:spPr>
      </p:pic>
      <p:pic>
        <p:nvPicPr>
          <p:cNvPr descr="Picture 76" id="930" name="Google Shape;930;p85"/>
          <p:cNvPicPr preferRelativeResize="0"/>
          <p:nvPr/>
        </p:nvPicPr>
        <p:blipFill rotWithShape="1">
          <a:blip r:embed="rId5">
            <a:alphaModFix/>
          </a:blip>
          <a:srcRect b="0" l="0" r="0" t="0"/>
          <a:stretch/>
        </p:blipFill>
        <p:spPr>
          <a:xfrm>
            <a:off x="1990292" y="1415654"/>
            <a:ext cx="1362075" cy="1123951"/>
          </a:xfrm>
          <a:prstGeom prst="rect">
            <a:avLst/>
          </a:prstGeom>
          <a:noFill/>
          <a:ln>
            <a:noFill/>
          </a:ln>
        </p:spPr>
      </p:pic>
      <p:pic>
        <p:nvPicPr>
          <p:cNvPr descr="Picture 77" id="931" name="Google Shape;931;p85"/>
          <p:cNvPicPr preferRelativeResize="0"/>
          <p:nvPr/>
        </p:nvPicPr>
        <p:blipFill rotWithShape="1">
          <a:blip r:embed="rId6">
            <a:alphaModFix/>
          </a:blip>
          <a:srcRect b="0" l="0" r="0" t="0"/>
          <a:stretch/>
        </p:blipFill>
        <p:spPr>
          <a:xfrm>
            <a:off x="3169208" y="1371925"/>
            <a:ext cx="1266826" cy="1181101"/>
          </a:xfrm>
          <a:prstGeom prst="rect">
            <a:avLst/>
          </a:prstGeom>
          <a:noFill/>
          <a:ln>
            <a:noFill/>
          </a:ln>
        </p:spPr>
      </p:pic>
      <p:pic>
        <p:nvPicPr>
          <p:cNvPr descr="Picture 78" id="932" name="Google Shape;932;p85"/>
          <p:cNvPicPr preferRelativeResize="0"/>
          <p:nvPr/>
        </p:nvPicPr>
        <p:blipFill rotWithShape="1">
          <a:blip r:embed="rId7">
            <a:alphaModFix/>
          </a:blip>
          <a:srcRect b="0" l="0" r="0" t="0"/>
          <a:stretch/>
        </p:blipFill>
        <p:spPr>
          <a:xfrm>
            <a:off x="5764025" y="1313275"/>
            <a:ext cx="1504950" cy="971550"/>
          </a:xfrm>
          <a:prstGeom prst="rect">
            <a:avLst/>
          </a:prstGeom>
          <a:noFill/>
          <a:ln>
            <a:noFill/>
          </a:ln>
        </p:spPr>
      </p:pic>
      <p:pic>
        <p:nvPicPr>
          <p:cNvPr descr="Picture 79" id="933" name="Google Shape;933;p85"/>
          <p:cNvPicPr preferRelativeResize="0"/>
          <p:nvPr/>
        </p:nvPicPr>
        <p:blipFill rotWithShape="1">
          <a:blip r:embed="rId8">
            <a:alphaModFix/>
          </a:blip>
          <a:srcRect b="0" l="0" r="0" t="0"/>
          <a:stretch/>
        </p:blipFill>
        <p:spPr>
          <a:xfrm>
            <a:off x="5213522" y="2514247"/>
            <a:ext cx="80977" cy="544754"/>
          </a:xfrm>
          <a:prstGeom prst="rect">
            <a:avLst/>
          </a:prstGeom>
          <a:noFill/>
          <a:ln>
            <a:noFill/>
          </a:ln>
        </p:spPr>
      </p:pic>
      <p:pic>
        <p:nvPicPr>
          <p:cNvPr descr="Picture 82" id="934" name="Google Shape;934;p85"/>
          <p:cNvPicPr preferRelativeResize="0"/>
          <p:nvPr/>
        </p:nvPicPr>
        <p:blipFill rotWithShape="1">
          <a:blip r:embed="rId9">
            <a:alphaModFix/>
          </a:blip>
          <a:srcRect b="0" l="0" r="0" t="0"/>
          <a:stretch/>
        </p:blipFill>
        <p:spPr>
          <a:xfrm>
            <a:off x="4413422" y="1363837"/>
            <a:ext cx="1600201" cy="1152525"/>
          </a:xfrm>
          <a:prstGeom prst="rect">
            <a:avLst/>
          </a:prstGeom>
          <a:noFill/>
          <a:ln>
            <a:noFill/>
          </a:ln>
        </p:spPr>
      </p:pic>
      <p:pic>
        <p:nvPicPr>
          <p:cNvPr descr="Picture 93" id="935" name="Google Shape;935;p85"/>
          <p:cNvPicPr preferRelativeResize="0"/>
          <p:nvPr/>
        </p:nvPicPr>
        <p:blipFill rotWithShape="1">
          <a:blip r:embed="rId10">
            <a:alphaModFix/>
          </a:blip>
          <a:srcRect b="36483" l="37520" r="41787" t="35348"/>
          <a:stretch/>
        </p:blipFill>
        <p:spPr>
          <a:xfrm>
            <a:off x="4301218" y="999236"/>
            <a:ext cx="603084" cy="61572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86"/>
          <p:cNvSpPr txBox="1"/>
          <p:nvPr>
            <p:ph idx="12" type="sldNum"/>
          </p:nvPr>
        </p:nvSpPr>
        <p:spPr>
          <a:xfrm>
            <a:off x="8893516" y="4900117"/>
            <a:ext cx="1185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941" name="Google Shape;941;p86"/>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C00000"/>
              </a:buClr>
              <a:buSzPts val="3000"/>
              <a:buFont typeface="Helvetica Neue"/>
              <a:buNone/>
            </a:pPr>
            <a:r>
              <a:rPr lang="en">
                <a:solidFill>
                  <a:srgbClr val="C00000"/>
                </a:solidFill>
              </a:rPr>
              <a:t>Inferring gender from names</a:t>
            </a:r>
            <a:endParaRPr/>
          </a:p>
        </p:txBody>
      </p:sp>
      <p:pic>
        <p:nvPicPr>
          <p:cNvPr descr="Picture 5" id="942" name="Google Shape;942;p86"/>
          <p:cNvPicPr preferRelativeResize="0"/>
          <p:nvPr/>
        </p:nvPicPr>
        <p:blipFill rotWithShape="1">
          <a:blip r:embed="rId3">
            <a:alphaModFix/>
          </a:blip>
          <a:srcRect b="34885" l="36124" r="30387" t="38757"/>
          <a:stretch/>
        </p:blipFill>
        <p:spPr>
          <a:xfrm>
            <a:off x="5918207" y="2417457"/>
            <a:ext cx="1891344" cy="1116419"/>
          </a:xfrm>
          <a:prstGeom prst="rect">
            <a:avLst/>
          </a:prstGeom>
          <a:noFill/>
          <a:ln>
            <a:noFill/>
          </a:ln>
        </p:spPr>
      </p:pic>
      <p:pic>
        <p:nvPicPr>
          <p:cNvPr descr="Picture 8" id="943" name="Google Shape;943;p86"/>
          <p:cNvPicPr preferRelativeResize="0"/>
          <p:nvPr/>
        </p:nvPicPr>
        <p:blipFill rotWithShape="1">
          <a:blip r:embed="rId4">
            <a:alphaModFix/>
          </a:blip>
          <a:srcRect b="33643" l="37520" r="40153" t="35348"/>
          <a:stretch/>
        </p:blipFill>
        <p:spPr>
          <a:xfrm>
            <a:off x="4186872" y="2347301"/>
            <a:ext cx="1062983" cy="1107276"/>
          </a:xfrm>
          <a:prstGeom prst="rect">
            <a:avLst/>
          </a:prstGeom>
          <a:noFill/>
          <a:ln>
            <a:noFill/>
          </a:ln>
        </p:spPr>
      </p:pic>
      <p:pic>
        <p:nvPicPr>
          <p:cNvPr descr="Picture 10" id="944" name="Google Shape;944;p86"/>
          <p:cNvPicPr preferRelativeResize="0"/>
          <p:nvPr/>
        </p:nvPicPr>
        <p:blipFill rotWithShape="1">
          <a:blip r:embed="rId5">
            <a:alphaModFix/>
          </a:blip>
          <a:srcRect b="45116" l="39148" r="42479" t="29146"/>
          <a:stretch/>
        </p:blipFill>
        <p:spPr>
          <a:xfrm>
            <a:off x="2527125" y="1342523"/>
            <a:ext cx="956357" cy="1004780"/>
          </a:xfrm>
          <a:prstGeom prst="rect">
            <a:avLst/>
          </a:prstGeom>
          <a:noFill/>
          <a:ln>
            <a:noFill/>
          </a:ln>
        </p:spPr>
      </p:pic>
      <p:pic>
        <p:nvPicPr>
          <p:cNvPr descr="Picture 12" id="945" name="Google Shape;945;p86"/>
          <p:cNvPicPr preferRelativeResize="0"/>
          <p:nvPr/>
        </p:nvPicPr>
        <p:blipFill rotWithShape="1">
          <a:blip r:embed="rId6">
            <a:alphaModFix/>
          </a:blip>
          <a:srcRect b="37365" l="41385" r="40852" t="37828"/>
          <a:stretch/>
        </p:blipFill>
        <p:spPr>
          <a:xfrm>
            <a:off x="2527125" y="3320177"/>
            <a:ext cx="974508" cy="1020727"/>
          </a:xfrm>
          <a:prstGeom prst="rect">
            <a:avLst/>
          </a:prstGeom>
          <a:noFill/>
          <a:ln>
            <a:noFill/>
          </a:ln>
        </p:spPr>
      </p:pic>
      <p:pic>
        <p:nvPicPr>
          <p:cNvPr descr="Picture 14" id="946" name="Google Shape;946;p86"/>
          <p:cNvPicPr preferRelativeResize="0"/>
          <p:nvPr/>
        </p:nvPicPr>
        <p:blipFill rotWithShape="1">
          <a:blip r:embed="rId7">
            <a:alphaModFix/>
          </a:blip>
          <a:srcRect b="42945" l="41385" r="40852" t="33334"/>
          <a:stretch/>
        </p:blipFill>
        <p:spPr>
          <a:xfrm>
            <a:off x="2575790" y="2379197"/>
            <a:ext cx="907692" cy="909084"/>
          </a:xfrm>
          <a:prstGeom prst="rect">
            <a:avLst/>
          </a:prstGeom>
          <a:noFill/>
          <a:ln>
            <a:noFill/>
          </a:ln>
        </p:spPr>
      </p:pic>
      <p:pic>
        <p:nvPicPr>
          <p:cNvPr descr="Picture 16" id="947" name="Google Shape;947;p86"/>
          <p:cNvPicPr preferRelativeResize="0"/>
          <p:nvPr/>
        </p:nvPicPr>
        <p:blipFill rotWithShape="1">
          <a:blip r:embed="rId8">
            <a:alphaModFix/>
          </a:blip>
          <a:srcRect b="47753" l="30308" r="45219" t="33334"/>
          <a:stretch/>
        </p:blipFill>
        <p:spPr>
          <a:xfrm>
            <a:off x="4041240" y="1162134"/>
            <a:ext cx="1354249" cy="784954"/>
          </a:xfrm>
          <a:prstGeom prst="rect">
            <a:avLst/>
          </a:prstGeom>
          <a:noFill/>
          <a:ln>
            <a:noFill/>
          </a:ln>
        </p:spPr>
      </p:pic>
      <p:sp>
        <p:nvSpPr>
          <p:cNvPr id="948" name="Google Shape;948;p86"/>
          <p:cNvSpPr txBox="1"/>
          <p:nvPr/>
        </p:nvSpPr>
        <p:spPr>
          <a:xfrm>
            <a:off x="674651" y="1636127"/>
            <a:ext cx="1852500" cy="4500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https://github.com/tue-mdse/genderComputer</a:t>
            </a:r>
            <a:endParaRPr sz="500"/>
          </a:p>
        </p:txBody>
      </p:sp>
      <p:sp>
        <p:nvSpPr>
          <p:cNvPr id="949" name="Google Shape;949;p86"/>
          <p:cNvSpPr txBox="1"/>
          <p:nvPr/>
        </p:nvSpPr>
        <p:spPr>
          <a:xfrm>
            <a:off x="628650" y="2700654"/>
            <a:ext cx="1825200" cy="240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https://www.namsor.com</a:t>
            </a:r>
            <a:endParaRPr sz="500"/>
          </a:p>
        </p:txBody>
      </p:sp>
      <p:sp>
        <p:nvSpPr>
          <p:cNvPr id="950" name="Google Shape;950;p86"/>
          <p:cNvSpPr txBox="1"/>
          <p:nvPr/>
        </p:nvSpPr>
        <p:spPr>
          <a:xfrm>
            <a:off x="674651" y="3621671"/>
            <a:ext cx="1916100" cy="4500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name features, e.g., the last two characters</a:t>
            </a:r>
            <a:endParaRPr sz="500"/>
          </a:p>
        </p:txBody>
      </p:sp>
      <p:sp>
        <p:nvSpPr>
          <p:cNvPr id="951" name="Google Shape;951;p86"/>
          <p:cNvSpPr/>
          <p:nvPr/>
        </p:nvSpPr>
        <p:spPr>
          <a:xfrm>
            <a:off x="3791168" y="1844912"/>
            <a:ext cx="219672" cy="2261520"/>
          </a:xfrm>
          <a:custGeom>
            <a:rect b="b" l="l" r="r" t="t"/>
            <a:pathLst>
              <a:path extrusionOk="0" h="21600" w="21600">
                <a:moveTo>
                  <a:pt x="0" y="0"/>
                </a:moveTo>
                <a:cubicBezTo>
                  <a:pt x="5965" y="0"/>
                  <a:pt x="10800" y="78"/>
                  <a:pt x="10800" y="175"/>
                </a:cubicBezTo>
                <a:lnTo>
                  <a:pt x="10800" y="10625"/>
                </a:lnTo>
                <a:cubicBezTo>
                  <a:pt x="10800" y="10722"/>
                  <a:pt x="15635" y="10800"/>
                  <a:pt x="21600" y="10800"/>
                </a:cubicBezTo>
                <a:cubicBezTo>
                  <a:pt x="15635" y="10800"/>
                  <a:pt x="10800" y="10878"/>
                  <a:pt x="10800" y="10975"/>
                </a:cubicBezTo>
                <a:lnTo>
                  <a:pt x="10800" y="21425"/>
                </a:lnTo>
                <a:cubicBezTo>
                  <a:pt x="10800" y="21522"/>
                  <a:pt x="5965" y="21600"/>
                  <a:pt x="0" y="21600"/>
                </a:cubicBezTo>
              </a:path>
            </a:pathLst>
          </a:custGeom>
          <a:noFill/>
          <a:ln cap="flat" cmpd="sng" w="38100">
            <a:solidFill>
              <a:srgbClr val="0D0D0D"/>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952" name="Google Shape;952;p86"/>
          <p:cNvCxnSpPr/>
          <p:nvPr/>
        </p:nvCxnSpPr>
        <p:spPr>
          <a:xfrm>
            <a:off x="3992578" y="2975666"/>
            <a:ext cx="263100" cy="0"/>
          </a:xfrm>
          <a:prstGeom prst="straightConnector1">
            <a:avLst/>
          </a:prstGeom>
          <a:noFill/>
          <a:ln cap="flat" cmpd="sng" w="50800">
            <a:solidFill>
              <a:srgbClr val="0D0D0D"/>
            </a:solidFill>
            <a:prstDash val="solid"/>
            <a:miter lim="8000"/>
            <a:headEnd len="sm" w="sm" type="none"/>
            <a:tailEnd len="med" w="med" type="triangle"/>
          </a:ln>
        </p:spPr>
      </p:cxnSp>
      <p:sp>
        <p:nvSpPr>
          <p:cNvPr id="953" name="Google Shape;953;p86"/>
          <p:cNvSpPr txBox="1"/>
          <p:nvPr/>
        </p:nvSpPr>
        <p:spPr>
          <a:xfrm>
            <a:off x="4238877" y="3361658"/>
            <a:ext cx="968400" cy="4500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Naive Bayes</a:t>
            </a:r>
            <a:endParaRPr sz="500"/>
          </a:p>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classifier</a:t>
            </a:r>
            <a:endParaRPr sz="500"/>
          </a:p>
        </p:txBody>
      </p:sp>
      <p:cxnSp>
        <p:nvCxnSpPr>
          <p:cNvPr id="954" name="Google Shape;954;p86"/>
          <p:cNvCxnSpPr/>
          <p:nvPr/>
        </p:nvCxnSpPr>
        <p:spPr>
          <a:xfrm>
            <a:off x="5249856" y="2946659"/>
            <a:ext cx="668400" cy="0"/>
          </a:xfrm>
          <a:prstGeom prst="straightConnector1">
            <a:avLst/>
          </a:prstGeom>
          <a:noFill/>
          <a:ln cap="flat" cmpd="sng" w="38100">
            <a:solidFill>
              <a:srgbClr val="0D0D0D"/>
            </a:solidFill>
            <a:prstDash val="solid"/>
            <a:miter lim="8000"/>
            <a:headEnd len="sm" w="sm" type="none"/>
            <a:tailEnd len="med" w="med" type="triangle"/>
          </a:ln>
        </p:spPr>
      </p:cxnSp>
      <p:sp>
        <p:nvSpPr>
          <p:cNvPr id="955" name="Google Shape;955;p86"/>
          <p:cNvSpPr txBox="1"/>
          <p:nvPr/>
        </p:nvSpPr>
        <p:spPr>
          <a:xfrm>
            <a:off x="6237872" y="3359730"/>
            <a:ext cx="1251900" cy="450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Binary gender prediction</a:t>
            </a:r>
            <a:endParaRPr sz="500"/>
          </a:p>
        </p:txBody>
      </p:sp>
      <p:sp>
        <p:nvSpPr>
          <p:cNvPr id="956" name="Google Shape;956;p86"/>
          <p:cNvSpPr txBox="1"/>
          <p:nvPr/>
        </p:nvSpPr>
        <p:spPr>
          <a:xfrm>
            <a:off x="5345317" y="1268016"/>
            <a:ext cx="2670000" cy="4500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Public name lists &amp; celebrity names, </a:t>
            </a:r>
            <a:endParaRPr sz="500"/>
          </a:p>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including 3,000 East Asian names</a:t>
            </a:r>
            <a:endParaRPr sz="500"/>
          </a:p>
        </p:txBody>
      </p:sp>
      <p:cxnSp>
        <p:nvCxnSpPr>
          <p:cNvPr id="957" name="Google Shape;957;p86"/>
          <p:cNvCxnSpPr/>
          <p:nvPr/>
        </p:nvCxnSpPr>
        <p:spPr>
          <a:xfrm>
            <a:off x="4693341" y="1947089"/>
            <a:ext cx="0" cy="560100"/>
          </a:xfrm>
          <a:prstGeom prst="straightConnector1">
            <a:avLst/>
          </a:prstGeom>
          <a:noFill/>
          <a:ln cap="flat" cmpd="sng" w="38100">
            <a:solidFill>
              <a:srgbClr val="0D0D0D"/>
            </a:solidFill>
            <a:prstDash val="solid"/>
            <a:miter lim="8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7"/>
          <p:cNvSpPr/>
          <p:nvPr/>
        </p:nvSpPr>
        <p:spPr>
          <a:xfrm>
            <a:off x="7221052" y="1474826"/>
            <a:ext cx="208800" cy="194400"/>
          </a:xfrm>
          <a:prstGeom prst="rect">
            <a:avLst/>
          </a:prstGeom>
          <a:solidFill>
            <a:srgbClr val="FFD96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963" name="Google Shape;963;p87"/>
          <p:cNvGrpSpPr/>
          <p:nvPr/>
        </p:nvGrpSpPr>
        <p:grpSpPr>
          <a:xfrm>
            <a:off x="5645143" y="1543968"/>
            <a:ext cx="2377055" cy="3050832"/>
            <a:chOff x="0" y="0"/>
            <a:chExt cx="6338812" cy="8135552"/>
          </a:xfrm>
        </p:grpSpPr>
        <p:sp>
          <p:nvSpPr>
            <p:cNvPr id="964" name="Google Shape;964;p87"/>
            <p:cNvSpPr/>
            <p:nvPr/>
          </p:nvSpPr>
          <p:spPr>
            <a:xfrm>
              <a:off x="0" y="4083091"/>
              <a:ext cx="6338812" cy="4052461"/>
            </a:xfrm>
            <a:custGeom>
              <a:rect b="b" l="l" r="r" t="t"/>
              <a:pathLst>
                <a:path extrusionOk="0" h="20684" w="20879">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5" name="Google Shape;965;p87"/>
            <p:cNvSpPr/>
            <p:nvPr/>
          </p:nvSpPr>
          <p:spPr>
            <a:xfrm>
              <a:off x="3545023" y="2499882"/>
              <a:ext cx="674100" cy="6741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6" name="Google Shape;966;p87"/>
            <p:cNvSpPr/>
            <p:nvPr/>
          </p:nvSpPr>
          <p:spPr>
            <a:xfrm>
              <a:off x="3979101" y="1140182"/>
              <a:ext cx="449400" cy="4494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7" name="Google Shape;967;p87"/>
            <p:cNvSpPr/>
            <p:nvPr/>
          </p:nvSpPr>
          <p:spPr>
            <a:xfrm>
              <a:off x="4365205" y="0"/>
              <a:ext cx="224700" cy="2247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8" name="Google Shape;968;p87"/>
            <p:cNvSpPr/>
            <p:nvPr/>
          </p:nvSpPr>
          <p:spPr>
            <a:xfrm>
              <a:off x="321871" y="4289154"/>
              <a:ext cx="5808456" cy="3440664"/>
            </a:xfrm>
            <a:custGeom>
              <a:rect b="b" l="l" r="r" t="t"/>
              <a:pathLst>
                <a:path extrusionOk="0" h="21600" w="2160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sp>
        <p:nvSpPr>
          <p:cNvPr id="969" name="Google Shape;969;p87"/>
          <p:cNvSpPr txBox="1"/>
          <p:nvPr>
            <p:ph idx="12" type="sldNum"/>
          </p:nvPr>
        </p:nvSpPr>
        <p:spPr>
          <a:xfrm>
            <a:off x="8893516" y="4900117"/>
            <a:ext cx="1185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grpSp>
        <p:nvGrpSpPr>
          <p:cNvPr id="970" name="Google Shape;970;p87"/>
          <p:cNvGrpSpPr/>
          <p:nvPr/>
        </p:nvGrpSpPr>
        <p:grpSpPr>
          <a:xfrm>
            <a:off x="1015366" y="1526448"/>
            <a:ext cx="7914713" cy="122519"/>
            <a:chOff x="-1" y="-2"/>
            <a:chExt cx="21105900" cy="326718"/>
          </a:xfrm>
        </p:grpSpPr>
        <p:cxnSp>
          <p:nvCxnSpPr>
            <p:cNvPr id="971" name="Google Shape;971;p87"/>
            <p:cNvCxnSpPr/>
            <p:nvPr/>
          </p:nvCxnSpPr>
          <p:spPr>
            <a:xfrm>
              <a:off x="-1" y="326716"/>
              <a:ext cx="21105900" cy="0"/>
            </a:xfrm>
            <a:prstGeom prst="straightConnector1">
              <a:avLst/>
            </a:prstGeom>
            <a:noFill/>
            <a:ln cap="flat" cmpd="sng" w="88900">
              <a:solidFill>
                <a:srgbClr val="2E75B6"/>
              </a:solidFill>
              <a:prstDash val="solid"/>
              <a:miter lim="800000"/>
              <a:headEnd len="sm" w="sm" type="none"/>
              <a:tailEnd len="med" w="med" type="triangle"/>
            </a:ln>
          </p:spPr>
        </p:cxnSp>
        <p:cxnSp>
          <p:nvCxnSpPr>
            <p:cNvPr id="972" name="Google Shape;972;p87"/>
            <p:cNvCxnSpPr/>
            <p:nvPr/>
          </p:nvCxnSpPr>
          <p:spPr>
            <a:xfrm>
              <a:off x="398080" y="1189"/>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973" name="Google Shape;973;p87"/>
            <p:cNvCxnSpPr/>
            <p:nvPr/>
          </p:nvCxnSpPr>
          <p:spPr>
            <a:xfrm>
              <a:off x="902323" y="120587"/>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974" name="Google Shape;974;p87"/>
            <p:cNvCxnSpPr/>
            <p:nvPr/>
          </p:nvCxnSpPr>
          <p:spPr>
            <a:xfrm>
              <a:off x="1414393" y="120588"/>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975" name="Google Shape;975;p87"/>
            <p:cNvCxnSpPr/>
            <p:nvPr/>
          </p:nvCxnSpPr>
          <p:spPr>
            <a:xfrm>
              <a:off x="1918213" y="120588"/>
              <a:ext cx="0" cy="155100"/>
            </a:xfrm>
            <a:prstGeom prst="straightConnector1">
              <a:avLst/>
            </a:prstGeom>
            <a:noFill/>
            <a:ln cap="flat" cmpd="sng" w="50800">
              <a:solidFill>
                <a:srgbClr val="4472C4"/>
              </a:solidFill>
              <a:prstDash val="solid"/>
              <a:miter lim="800000"/>
              <a:headEnd len="sm" w="sm" type="none"/>
              <a:tailEnd len="sm" w="sm" type="none"/>
            </a:ln>
          </p:spPr>
        </p:cxnSp>
        <p:grpSp>
          <p:nvGrpSpPr>
            <p:cNvPr id="976" name="Google Shape;976;p87"/>
            <p:cNvGrpSpPr/>
            <p:nvPr/>
          </p:nvGrpSpPr>
          <p:grpSpPr>
            <a:xfrm>
              <a:off x="2442834" y="1188"/>
              <a:ext cx="1555747" cy="278866"/>
              <a:chOff x="1" y="-1"/>
              <a:chExt cx="1555747" cy="278866"/>
            </a:xfrm>
          </p:grpSpPr>
          <p:cxnSp>
            <p:nvCxnSpPr>
              <p:cNvPr id="977" name="Google Shape;977;p87"/>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978" name="Google Shape;978;p87"/>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979" name="Google Shape;979;p87"/>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980" name="Google Shape;980;p87"/>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981" name="Google Shape;981;p87"/>
            <p:cNvGrpSpPr/>
            <p:nvPr/>
          </p:nvGrpSpPr>
          <p:grpSpPr>
            <a:xfrm>
              <a:off x="4495411" y="-2"/>
              <a:ext cx="1555747" cy="278866"/>
              <a:chOff x="1" y="-1"/>
              <a:chExt cx="1555747" cy="278866"/>
            </a:xfrm>
          </p:grpSpPr>
          <p:cxnSp>
            <p:nvCxnSpPr>
              <p:cNvPr id="982" name="Google Shape;982;p87"/>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983" name="Google Shape;983;p87"/>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984" name="Google Shape;984;p87"/>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985" name="Google Shape;985;p87"/>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986" name="Google Shape;986;p87"/>
            <p:cNvGrpSpPr/>
            <p:nvPr/>
          </p:nvGrpSpPr>
          <p:grpSpPr>
            <a:xfrm>
              <a:off x="6571599" y="8572"/>
              <a:ext cx="1555747" cy="278866"/>
              <a:chOff x="1" y="-1"/>
              <a:chExt cx="1555747" cy="278866"/>
            </a:xfrm>
          </p:grpSpPr>
          <p:cxnSp>
            <p:nvCxnSpPr>
              <p:cNvPr id="987" name="Google Shape;987;p87"/>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988" name="Google Shape;988;p87"/>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989" name="Google Shape;989;p87"/>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990" name="Google Shape;990;p87"/>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991" name="Google Shape;991;p87"/>
            <p:cNvGrpSpPr/>
            <p:nvPr/>
          </p:nvGrpSpPr>
          <p:grpSpPr>
            <a:xfrm>
              <a:off x="8680795" y="4092"/>
              <a:ext cx="1555747" cy="278866"/>
              <a:chOff x="1" y="-1"/>
              <a:chExt cx="1555747" cy="278866"/>
            </a:xfrm>
          </p:grpSpPr>
          <p:cxnSp>
            <p:nvCxnSpPr>
              <p:cNvPr id="992" name="Google Shape;992;p87"/>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993" name="Google Shape;993;p87"/>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994" name="Google Shape;994;p87"/>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995" name="Google Shape;995;p87"/>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996" name="Google Shape;996;p87"/>
            <p:cNvGrpSpPr/>
            <p:nvPr/>
          </p:nvGrpSpPr>
          <p:grpSpPr>
            <a:xfrm>
              <a:off x="10795690" y="1386"/>
              <a:ext cx="1555747" cy="278866"/>
              <a:chOff x="1" y="-1"/>
              <a:chExt cx="1555747" cy="278866"/>
            </a:xfrm>
          </p:grpSpPr>
          <p:cxnSp>
            <p:nvCxnSpPr>
              <p:cNvPr id="997" name="Google Shape;997;p87"/>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998" name="Google Shape;998;p87"/>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999" name="Google Shape;999;p87"/>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00" name="Google Shape;1000;p87"/>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01" name="Google Shape;1001;p87"/>
            <p:cNvGrpSpPr/>
            <p:nvPr/>
          </p:nvGrpSpPr>
          <p:grpSpPr>
            <a:xfrm>
              <a:off x="12871878" y="1738"/>
              <a:ext cx="1555747" cy="278866"/>
              <a:chOff x="1" y="-1"/>
              <a:chExt cx="1555747" cy="278866"/>
            </a:xfrm>
          </p:grpSpPr>
          <p:cxnSp>
            <p:nvCxnSpPr>
              <p:cNvPr id="1002" name="Google Shape;1002;p87"/>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03" name="Google Shape;1003;p87"/>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04" name="Google Shape;1004;p87"/>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05" name="Google Shape;1005;p87"/>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06" name="Google Shape;1006;p87"/>
            <p:cNvGrpSpPr/>
            <p:nvPr/>
          </p:nvGrpSpPr>
          <p:grpSpPr>
            <a:xfrm>
              <a:off x="14979160" y="-2"/>
              <a:ext cx="1555747" cy="278866"/>
              <a:chOff x="1" y="-1"/>
              <a:chExt cx="1555747" cy="278866"/>
            </a:xfrm>
          </p:grpSpPr>
          <p:cxnSp>
            <p:nvCxnSpPr>
              <p:cNvPr id="1007" name="Google Shape;1007;p87"/>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08" name="Google Shape;1008;p87"/>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09" name="Google Shape;1009;p87"/>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10" name="Google Shape;1010;p87"/>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11" name="Google Shape;1011;p87"/>
            <p:cNvGrpSpPr/>
            <p:nvPr/>
          </p:nvGrpSpPr>
          <p:grpSpPr>
            <a:xfrm>
              <a:off x="17088356" y="-2"/>
              <a:ext cx="1555747" cy="278866"/>
              <a:chOff x="1" y="-1"/>
              <a:chExt cx="1555747" cy="278866"/>
            </a:xfrm>
          </p:grpSpPr>
          <p:cxnSp>
            <p:nvCxnSpPr>
              <p:cNvPr id="1012" name="Google Shape;1012;p87"/>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13" name="Google Shape;1013;p87"/>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14" name="Google Shape;1014;p87"/>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15" name="Google Shape;1015;p87"/>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16" name="Google Shape;1016;p87"/>
            <p:cNvGrpSpPr/>
            <p:nvPr/>
          </p:nvGrpSpPr>
          <p:grpSpPr>
            <a:xfrm>
              <a:off x="19164545" y="1738"/>
              <a:ext cx="1555747" cy="278866"/>
              <a:chOff x="1" y="-1"/>
              <a:chExt cx="1555747" cy="278866"/>
            </a:xfrm>
          </p:grpSpPr>
          <p:cxnSp>
            <p:nvCxnSpPr>
              <p:cNvPr id="1017" name="Google Shape;1017;p87"/>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18" name="Google Shape;1018;p87"/>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19" name="Google Shape;1019;p87"/>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20" name="Google Shape;1020;p87"/>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cxnSp>
        <p:nvCxnSpPr>
          <p:cNvPr id="1021" name="Google Shape;1021;p87"/>
          <p:cNvCxnSpPr/>
          <p:nvPr/>
        </p:nvCxnSpPr>
        <p:spPr>
          <a:xfrm>
            <a:off x="8202070" y="1560557"/>
            <a:ext cx="0" cy="2508000"/>
          </a:xfrm>
          <a:prstGeom prst="straightConnector1">
            <a:avLst/>
          </a:prstGeom>
          <a:noFill/>
          <a:ln cap="flat" cmpd="sng" w="50800">
            <a:solidFill>
              <a:srgbClr val="2F5597"/>
            </a:solidFill>
            <a:prstDash val="dash"/>
            <a:miter lim="8000"/>
            <a:headEnd len="sm" w="sm" type="none"/>
            <a:tailEnd len="sm" w="sm" type="none"/>
          </a:ln>
        </p:spPr>
      </p:cxnSp>
      <p:sp>
        <p:nvSpPr>
          <p:cNvPr id="1022" name="Google Shape;1022;p87"/>
          <p:cNvSpPr txBox="1"/>
          <p:nvPr/>
        </p:nvSpPr>
        <p:spPr>
          <a:xfrm>
            <a:off x="7871016" y="4091647"/>
            <a:ext cx="811200" cy="487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End of data</a:t>
            </a:r>
            <a:endParaRPr sz="500"/>
          </a:p>
        </p:txBody>
      </p:sp>
      <p:pic>
        <p:nvPicPr>
          <p:cNvPr descr="Picture 79" id="1023" name="Google Shape;1023;p87"/>
          <p:cNvPicPr preferRelativeResize="0"/>
          <p:nvPr/>
        </p:nvPicPr>
        <p:blipFill rotWithShape="1">
          <a:blip r:embed="rId3">
            <a:alphaModFix/>
          </a:blip>
          <a:srcRect b="0" l="0" r="0" t="0"/>
          <a:stretch/>
        </p:blipFill>
        <p:spPr>
          <a:xfrm>
            <a:off x="5926060" y="3519529"/>
            <a:ext cx="775056" cy="775056"/>
          </a:xfrm>
          <a:prstGeom prst="rect">
            <a:avLst/>
          </a:prstGeom>
          <a:noFill/>
          <a:ln>
            <a:noFill/>
          </a:ln>
        </p:spPr>
      </p:pic>
      <p:grpSp>
        <p:nvGrpSpPr>
          <p:cNvPr id="1024" name="Google Shape;1024;p87"/>
          <p:cNvGrpSpPr/>
          <p:nvPr/>
        </p:nvGrpSpPr>
        <p:grpSpPr>
          <a:xfrm>
            <a:off x="1164647" y="2814925"/>
            <a:ext cx="2541263" cy="1660612"/>
            <a:chOff x="0" y="-1"/>
            <a:chExt cx="6776700" cy="4428300"/>
          </a:xfrm>
        </p:grpSpPr>
        <p:sp>
          <p:nvSpPr>
            <p:cNvPr id="1025" name="Google Shape;1025;p87"/>
            <p:cNvSpPr/>
            <p:nvPr/>
          </p:nvSpPr>
          <p:spPr>
            <a:xfrm>
              <a:off x="0" y="-1"/>
              <a:ext cx="6776700" cy="44283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6" name="Google Shape;1026;p87"/>
            <p:cNvSpPr txBox="1"/>
            <p:nvPr/>
          </p:nvSpPr>
          <p:spPr>
            <a:xfrm>
              <a:off x="992415" y="166976"/>
              <a:ext cx="4791900" cy="4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D</a:t>
              </a:r>
              <a:endParaRPr sz="500"/>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pic>
        <p:nvPicPr>
          <p:cNvPr descr="Picture 108" id="1027" name="Google Shape;1027;p87"/>
          <p:cNvPicPr preferRelativeResize="0"/>
          <p:nvPr/>
        </p:nvPicPr>
        <p:blipFill rotWithShape="1">
          <a:blip r:embed="rId4">
            <a:alphaModFix/>
          </a:blip>
          <a:srcRect b="0" l="0" r="0" t="0"/>
          <a:stretch/>
        </p:blipFill>
        <p:spPr>
          <a:xfrm>
            <a:off x="2336140" y="3589895"/>
            <a:ext cx="754864" cy="754864"/>
          </a:xfrm>
          <a:prstGeom prst="rect">
            <a:avLst/>
          </a:prstGeom>
          <a:noFill/>
          <a:ln>
            <a:noFill/>
          </a:ln>
        </p:spPr>
      </p:pic>
      <p:pic>
        <p:nvPicPr>
          <p:cNvPr descr="Picture 109" id="1028" name="Google Shape;1028;p87"/>
          <p:cNvPicPr preferRelativeResize="0"/>
          <p:nvPr/>
        </p:nvPicPr>
        <p:blipFill rotWithShape="1">
          <a:blip r:embed="rId5">
            <a:alphaModFix/>
          </a:blip>
          <a:srcRect b="0" l="0" r="0" t="0"/>
          <a:stretch/>
        </p:blipFill>
        <p:spPr>
          <a:xfrm>
            <a:off x="2803378" y="3005752"/>
            <a:ext cx="845553" cy="845553"/>
          </a:xfrm>
          <a:prstGeom prst="rect">
            <a:avLst/>
          </a:prstGeom>
          <a:noFill/>
          <a:ln>
            <a:noFill/>
          </a:ln>
        </p:spPr>
      </p:pic>
      <p:grpSp>
        <p:nvGrpSpPr>
          <p:cNvPr id="1029" name="Google Shape;1029;p87"/>
          <p:cNvGrpSpPr/>
          <p:nvPr/>
        </p:nvGrpSpPr>
        <p:grpSpPr>
          <a:xfrm>
            <a:off x="1278787" y="3519528"/>
            <a:ext cx="554098" cy="547062"/>
            <a:chOff x="0" y="0"/>
            <a:chExt cx="1477596" cy="1458831"/>
          </a:xfrm>
        </p:grpSpPr>
        <p:sp>
          <p:nvSpPr>
            <p:cNvPr id="1030" name="Google Shape;1030;p87"/>
            <p:cNvSpPr/>
            <p:nvPr/>
          </p:nvSpPr>
          <p:spPr>
            <a:xfrm>
              <a:off x="393724" y="426251"/>
              <a:ext cx="645600" cy="3459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Picture 110" id="1031" name="Google Shape;1031;p87"/>
            <p:cNvPicPr preferRelativeResize="0"/>
            <p:nvPr/>
          </p:nvPicPr>
          <p:blipFill rotWithShape="1">
            <a:blip r:embed="rId6">
              <a:alphaModFix/>
            </a:blip>
            <a:srcRect b="0" l="0" r="0" t="0"/>
            <a:stretch/>
          </p:blipFill>
          <p:spPr>
            <a:xfrm>
              <a:off x="0" y="0"/>
              <a:ext cx="1477596" cy="1458831"/>
            </a:xfrm>
            <a:prstGeom prst="rect">
              <a:avLst/>
            </a:prstGeom>
            <a:noFill/>
            <a:ln>
              <a:noFill/>
            </a:ln>
          </p:spPr>
        </p:pic>
      </p:grpSp>
      <p:grpSp>
        <p:nvGrpSpPr>
          <p:cNvPr id="1032" name="Google Shape;1032;p87"/>
          <p:cNvGrpSpPr/>
          <p:nvPr/>
        </p:nvGrpSpPr>
        <p:grpSpPr>
          <a:xfrm>
            <a:off x="3511860" y="1793822"/>
            <a:ext cx="2564663" cy="1753200"/>
            <a:chOff x="0" y="-1"/>
            <a:chExt cx="6839100" cy="4675200"/>
          </a:xfrm>
        </p:grpSpPr>
        <p:sp>
          <p:nvSpPr>
            <p:cNvPr id="1033" name="Google Shape;1033;p87"/>
            <p:cNvSpPr/>
            <p:nvPr/>
          </p:nvSpPr>
          <p:spPr>
            <a:xfrm>
              <a:off x="0" y="-1"/>
              <a:ext cx="6839100" cy="46752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4" name="Google Shape;1034;p87"/>
            <p:cNvSpPr txBox="1"/>
            <p:nvPr/>
          </p:nvSpPr>
          <p:spPr>
            <a:xfrm>
              <a:off x="1001550" y="290348"/>
              <a:ext cx="4836000" cy="4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C</a:t>
              </a:r>
              <a:endParaRPr sz="500"/>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pic>
        <p:nvPicPr>
          <p:cNvPr descr="Picture 126" id="1035" name="Google Shape;1035;p87"/>
          <p:cNvPicPr preferRelativeResize="0"/>
          <p:nvPr/>
        </p:nvPicPr>
        <p:blipFill rotWithShape="1">
          <a:blip r:embed="rId4">
            <a:alphaModFix/>
          </a:blip>
          <a:srcRect b="0" l="0" r="0" t="0"/>
          <a:stretch/>
        </p:blipFill>
        <p:spPr>
          <a:xfrm>
            <a:off x="4852953" y="2732372"/>
            <a:ext cx="691380" cy="691380"/>
          </a:xfrm>
          <a:prstGeom prst="rect">
            <a:avLst/>
          </a:prstGeom>
          <a:noFill/>
          <a:ln>
            <a:noFill/>
          </a:ln>
        </p:spPr>
      </p:pic>
      <p:pic>
        <p:nvPicPr>
          <p:cNvPr descr="Picture 127" id="1036" name="Google Shape;1036;p87"/>
          <p:cNvPicPr preferRelativeResize="0"/>
          <p:nvPr/>
        </p:nvPicPr>
        <p:blipFill rotWithShape="1">
          <a:blip r:embed="rId5">
            <a:alphaModFix/>
          </a:blip>
          <a:srcRect b="0" l="0" r="0" t="0"/>
          <a:stretch/>
        </p:blipFill>
        <p:spPr>
          <a:xfrm>
            <a:off x="5160409" y="1946663"/>
            <a:ext cx="846041" cy="846041"/>
          </a:xfrm>
          <a:prstGeom prst="rect">
            <a:avLst/>
          </a:prstGeom>
          <a:noFill/>
          <a:ln>
            <a:noFill/>
          </a:ln>
        </p:spPr>
      </p:pic>
      <p:pic>
        <p:nvPicPr>
          <p:cNvPr descr="Picture 131" id="1037" name="Google Shape;1037;p87"/>
          <p:cNvPicPr preferRelativeResize="0"/>
          <p:nvPr/>
        </p:nvPicPr>
        <p:blipFill rotWithShape="1">
          <a:blip r:embed="rId7">
            <a:alphaModFix/>
          </a:blip>
          <a:srcRect b="0" l="0" r="0" t="0"/>
          <a:stretch/>
        </p:blipFill>
        <p:spPr>
          <a:xfrm>
            <a:off x="3679902" y="2455243"/>
            <a:ext cx="483170" cy="483170"/>
          </a:xfrm>
          <a:prstGeom prst="rect">
            <a:avLst/>
          </a:prstGeom>
          <a:noFill/>
          <a:ln>
            <a:noFill/>
          </a:ln>
        </p:spPr>
      </p:pic>
      <p:pic>
        <p:nvPicPr>
          <p:cNvPr descr="Picture 135" id="1038" name="Google Shape;1038;p87"/>
          <p:cNvPicPr preferRelativeResize="0"/>
          <p:nvPr/>
        </p:nvPicPr>
        <p:blipFill rotWithShape="1">
          <a:blip r:embed="rId3">
            <a:alphaModFix/>
          </a:blip>
          <a:srcRect b="0" l="0" r="0" t="0"/>
          <a:stretch/>
        </p:blipFill>
        <p:spPr>
          <a:xfrm>
            <a:off x="4093971" y="2221584"/>
            <a:ext cx="775056" cy="775056"/>
          </a:xfrm>
          <a:prstGeom prst="rect">
            <a:avLst/>
          </a:prstGeom>
          <a:noFill/>
          <a:ln>
            <a:noFill/>
          </a:ln>
        </p:spPr>
      </p:pic>
      <p:sp>
        <p:nvSpPr>
          <p:cNvPr id="1039" name="Google Shape;1039;p87"/>
          <p:cNvSpPr txBox="1"/>
          <p:nvPr/>
        </p:nvSpPr>
        <p:spPr>
          <a:xfrm>
            <a:off x="6489366" y="3334600"/>
            <a:ext cx="964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X</a:t>
            </a:r>
            <a:endParaRPr sz="500"/>
          </a:p>
        </p:txBody>
      </p:sp>
      <p:pic>
        <p:nvPicPr>
          <p:cNvPr descr="Picture 73" id="1040" name="Google Shape;1040;p87"/>
          <p:cNvPicPr preferRelativeResize="0"/>
          <p:nvPr/>
        </p:nvPicPr>
        <p:blipFill rotWithShape="1">
          <a:blip r:embed="rId4">
            <a:alphaModFix/>
          </a:blip>
          <a:srcRect b="0" l="0" r="0" t="0"/>
          <a:stretch/>
        </p:blipFill>
        <p:spPr>
          <a:xfrm>
            <a:off x="6567609" y="3784082"/>
            <a:ext cx="715792" cy="715792"/>
          </a:xfrm>
          <a:prstGeom prst="rect">
            <a:avLst/>
          </a:prstGeom>
          <a:noFill/>
          <a:ln>
            <a:noFill/>
          </a:ln>
        </p:spPr>
      </p:pic>
      <p:pic>
        <p:nvPicPr>
          <p:cNvPr descr="Picture 75" id="1041" name="Google Shape;1041;p87"/>
          <p:cNvPicPr preferRelativeResize="0"/>
          <p:nvPr/>
        </p:nvPicPr>
        <p:blipFill rotWithShape="1">
          <a:blip r:embed="rId5">
            <a:alphaModFix/>
          </a:blip>
          <a:srcRect b="0" l="0" r="0" t="0"/>
          <a:stretch/>
        </p:blipFill>
        <p:spPr>
          <a:xfrm>
            <a:off x="7113989" y="3366941"/>
            <a:ext cx="857535" cy="857535"/>
          </a:xfrm>
          <a:prstGeom prst="rect">
            <a:avLst/>
          </a:prstGeom>
          <a:noFill/>
          <a:ln>
            <a:noFill/>
          </a:ln>
        </p:spPr>
      </p:pic>
      <p:pic>
        <p:nvPicPr>
          <p:cNvPr descr="Picture 92" id="1042" name="Google Shape;1042;p87"/>
          <p:cNvPicPr preferRelativeResize="0"/>
          <p:nvPr/>
        </p:nvPicPr>
        <p:blipFill rotWithShape="1">
          <a:blip r:embed="rId3">
            <a:alphaModFix/>
          </a:blip>
          <a:srcRect b="0" l="0" r="0" t="0"/>
          <a:stretch/>
        </p:blipFill>
        <p:spPr>
          <a:xfrm>
            <a:off x="1771320" y="3122732"/>
            <a:ext cx="775056" cy="775056"/>
          </a:xfrm>
          <a:prstGeom prst="rect">
            <a:avLst/>
          </a:prstGeom>
          <a:noFill/>
          <a:ln>
            <a:noFill/>
          </a:ln>
        </p:spPr>
      </p:pic>
      <p:sp>
        <p:nvSpPr>
          <p:cNvPr id="1043" name="Google Shape;1043;p87"/>
          <p:cNvSpPr txBox="1"/>
          <p:nvPr/>
        </p:nvSpPr>
        <p:spPr>
          <a:xfrm>
            <a:off x="49773" y="4459820"/>
            <a:ext cx="2692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(de Vaan et al., 2011, Lutter 2015)</a:t>
            </a:r>
            <a:endParaRPr sz="500"/>
          </a:p>
        </p:txBody>
      </p:sp>
      <p:sp>
        <p:nvSpPr>
          <p:cNvPr id="1044" name="Google Shape;1044;p87"/>
          <p:cNvSpPr txBox="1"/>
          <p:nvPr/>
        </p:nvSpPr>
        <p:spPr>
          <a:xfrm>
            <a:off x="719687" y="1165395"/>
            <a:ext cx="549600" cy="3495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1F4E79"/>
              </a:buClr>
              <a:buSzPts val="1800"/>
              <a:buFont typeface="Calibri"/>
              <a:buNone/>
            </a:pPr>
            <a:r>
              <a:rPr b="0" i="0" lang="en" sz="1800" u="none" cap="none" strike="noStrike">
                <a:solidFill>
                  <a:srgbClr val="1F4E79"/>
                </a:solidFill>
                <a:latin typeface="Calibri"/>
                <a:ea typeface="Calibri"/>
                <a:cs typeface="Calibri"/>
                <a:sym typeface="Calibri"/>
              </a:rPr>
              <a:t>TIME</a:t>
            </a:r>
            <a:endParaRPr sz="500"/>
          </a:p>
        </p:txBody>
      </p:sp>
      <p:sp>
        <p:nvSpPr>
          <p:cNvPr id="1045" name="Google Shape;1045;p87"/>
          <p:cNvSpPr txBox="1"/>
          <p:nvPr/>
        </p:nvSpPr>
        <p:spPr>
          <a:xfrm>
            <a:off x="517817" y="-5276"/>
            <a:ext cx="7886700" cy="9942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C00000"/>
              </a:buClr>
              <a:buSzPts val="3300"/>
              <a:buFont typeface="Calibri"/>
              <a:buNone/>
            </a:pPr>
            <a:r>
              <a:rPr b="0" i="0" lang="en" sz="3300" u="none" cap="none" strike="noStrike">
                <a:solidFill>
                  <a:srgbClr val="C00000"/>
                </a:solidFill>
                <a:latin typeface="Calibri"/>
                <a:ea typeface="Calibri"/>
                <a:cs typeface="Calibri"/>
                <a:sym typeface="Calibri"/>
              </a:rPr>
              <a:t>Bonding social capital – Recurring Cohesion</a:t>
            </a:r>
            <a:endParaRPr sz="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88"/>
          <p:cNvSpPr/>
          <p:nvPr/>
        </p:nvSpPr>
        <p:spPr>
          <a:xfrm>
            <a:off x="7221052" y="1474826"/>
            <a:ext cx="208800" cy="194400"/>
          </a:xfrm>
          <a:prstGeom prst="rect">
            <a:avLst/>
          </a:prstGeom>
          <a:solidFill>
            <a:srgbClr val="FFD96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051" name="Google Shape;1051;p88"/>
          <p:cNvGrpSpPr/>
          <p:nvPr/>
        </p:nvGrpSpPr>
        <p:grpSpPr>
          <a:xfrm>
            <a:off x="5645143" y="1543968"/>
            <a:ext cx="2377055" cy="3050832"/>
            <a:chOff x="0" y="0"/>
            <a:chExt cx="6338812" cy="8135552"/>
          </a:xfrm>
        </p:grpSpPr>
        <p:sp>
          <p:nvSpPr>
            <p:cNvPr id="1052" name="Google Shape;1052;p88"/>
            <p:cNvSpPr/>
            <p:nvPr/>
          </p:nvSpPr>
          <p:spPr>
            <a:xfrm>
              <a:off x="0" y="4083091"/>
              <a:ext cx="6338812" cy="4052461"/>
            </a:xfrm>
            <a:custGeom>
              <a:rect b="b" l="l" r="r" t="t"/>
              <a:pathLst>
                <a:path extrusionOk="0" h="20684" w="20879">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3" name="Google Shape;1053;p88"/>
            <p:cNvSpPr/>
            <p:nvPr/>
          </p:nvSpPr>
          <p:spPr>
            <a:xfrm>
              <a:off x="3545023" y="2499882"/>
              <a:ext cx="674100" cy="6741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4" name="Google Shape;1054;p88"/>
            <p:cNvSpPr/>
            <p:nvPr/>
          </p:nvSpPr>
          <p:spPr>
            <a:xfrm>
              <a:off x="3979101" y="1140182"/>
              <a:ext cx="449400" cy="4494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5" name="Google Shape;1055;p88"/>
            <p:cNvSpPr/>
            <p:nvPr/>
          </p:nvSpPr>
          <p:spPr>
            <a:xfrm>
              <a:off x="4365205" y="0"/>
              <a:ext cx="224700" cy="2247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6" name="Google Shape;1056;p88"/>
            <p:cNvSpPr/>
            <p:nvPr/>
          </p:nvSpPr>
          <p:spPr>
            <a:xfrm>
              <a:off x="321871" y="4289154"/>
              <a:ext cx="5808456" cy="3440664"/>
            </a:xfrm>
            <a:custGeom>
              <a:rect b="b" l="l" r="r" t="t"/>
              <a:pathLst>
                <a:path extrusionOk="0" h="21600" w="2160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sp>
        <p:nvSpPr>
          <p:cNvPr id="1057" name="Google Shape;1057;p88"/>
          <p:cNvSpPr txBox="1"/>
          <p:nvPr>
            <p:ph idx="12" type="sldNum"/>
          </p:nvPr>
        </p:nvSpPr>
        <p:spPr>
          <a:xfrm>
            <a:off x="8893516" y="4900117"/>
            <a:ext cx="1185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cxnSp>
        <p:nvCxnSpPr>
          <p:cNvPr id="1058" name="Google Shape;1058;p88"/>
          <p:cNvCxnSpPr/>
          <p:nvPr/>
        </p:nvCxnSpPr>
        <p:spPr>
          <a:xfrm>
            <a:off x="1015366" y="1648967"/>
            <a:ext cx="7914600" cy="0"/>
          </a:xfrm>
          <a:prstGeom prst="straightConnector1">
            <a:avLst/>
          </a:prstGeom>
          <a:noFill/>
          <a:ln cap="flat" cmpd="sng" w="88900">
            <a:solidFill>
              <a:srgbClr val="2E75B6"/>
            </a:solidFill>
            <a:prstDash val="solid"/>
            <a:miter lim="8000"/>
            <a:headEnd len="sm" w="sm" type="none"/>
            <a:tailEnd len="med" w="med" type="triangle"/>
          </a:ln>
        </p:spPr>
      </p:cxnSp>
      <p:cxnSp>
        <p:nvCxnSpPr>
          <p:cNvPr id="1059" name="Google Shape;1059;p88"/>
          <p:cNvCxnSpPr/>
          <p:nvPr/>
        </p:nvCxnSpPr>
        <p:spPr>
          <a:xfrm>
            <a:off x="1164646" y="1526895"/>
            <a:ext cx="0" cy="101400"/>
          </a:xfrm>
          <a:prstGeom prst="straightConnector1">
            <a:avLst/>
          </a:prstGeom>
          <a:noFill/>
          <a:ln cap="flat" cmpd="sng" w="114300">
            <a:solidFill>
              <a:srgbClr val="4472C4"/>
            </a:solidFill>
            <a:prstDash val="solid"/>
            <a:miter lim="8000"/>
            <a:headEnd len="sm" w="sm" type="none"/>
            <a:tailEnd len="sm" w="sm" type="none"/>
          </a:ln>
        </p:spPr>
      </p:cxnSp>
      <p:cxnSp>
        <p:nvCxnSpPr>
          <p:cNvPr id="1060" name="Google Shape;1060;p88"/>
          <p:cNvCxnSpPr/>
          <p:nvPr/>
        </p:nvCxnSpPr>
        <p:spPr>
          <a:xfrm>
            <a:off x="1353738" y="1571669"/>
            <a:ext cx="0" cy="58200"/>
          </a:xfrm>
          <a:prstGeom prst="straightConnector1">
            <a:avLst/>
          </a:prstGeom>
          <a:noFill/>
          <a:ln cap="flat" cmpd="sng" w="50800">
            <a:solidFill>
              <a:srgbClr val="4472C4"/>
            </a:solidFill>
            <a:prstDash val="solid"/>
            <a:miter lim="8000"/>
            <a:headEnd len="sm" w="sm" type="none"/>
            <a:tailEnd len="sm" w="sm" type="none"/>
          </a:ln>
        </p:spPr>
      </p:cxnSp>
      <p:cxnSp>
        <p:nvCxnSpPr>
          <p:cNvPr id="1061" name="Google Shape;1061;p88"/>
          <p:cNvCxnSpPr/>
          <p:nvPr/>
        </p:nvCxnSpPr>
        <p:spPr>
          <a:xfrm>
            <a:off x="1545764" y="1571669"/>
            <a:ext cx="0" cy="60000"/>
          </a:xfrm>
          <a:prstGeom prst="straightConnector1">
            <a:avLst/>
          </a:prstGeom>
          <a:noFill/>
          <a:ln cap="flat" cmpd="sng" w="50800">
            <a:solidFill>
              <a:srgbClr val="4472C4"/>
            </a:solidFill>
            <a:prstDash val="solid"/>
            <a:miter lim="8000"/>
            <a:headEnd len="sm" w="sm" type="none"/>
            <a:tailEnd len="sm" w="sm" type="none"/>
          </a:ln>
        </p:spPr>
      </p:cxnSp>
      <p:cxnSp>
        <p:nvCxnSpPr>
          <p:cNvPr id="1062" name="Google Shape;1062;p88"/>
          <p:cNvCxnSpPr/>
          <p:nvPr/>
        </p:nvCxnSpPr>
        <p:spPr>
          <a:xfrm>
            <a:off x="1734696" y="1571669"/>
            <a:ext cx="0" cy="58200"/>
          </a:xfrm>
          <a:prstGeom prst="straightConnector1">
            <a:avLst/>
          </a:prstGeom>
          <a:noFill/>
          <a:ln cap="flat" cmpd="sng" w="50800">
            <a:solidFill>
              <a:srgbClr val="4472C4"/>
            </a:solidFill>
            <a:prstDash val="solid"/>
            <a:miter lim="8000"/>
            <a:headEnd len="sm" w="sm" type="none"/>
            <a:tailEnd len="sm" w="sm" type="none"/>
          </a:ln>
        </p:spPr>
      </p:cxnSp>
      <p:grpSp>
        <p:nvGrpSpPr>
          <p:cNvPr id="1063" name="Google Shape;1063;p88"/>
          <p:cNvGrpSpPr/>
          <p:nvPr/>
        </p:nvGrpSpPr>
        <p:grpSpPr>
          <a:xfrm>
            <a:off x="1931429" y="1526895"/>
            <a:ext cx="583405" cy="104574"/>
            <a:chOff x="1" y="0"/>
            <a:chExt cx="1555746" cy="278865"/>
          </a:xfrm>
        </p:grpSpPr>
        <p:cxnSp>
          <p:nvCxnSpPr>
            <p:cNvPr id="1064" name="Google Shape;1064;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65" name="Google Shape;1065;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66" name="Google Shape;1066;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67" name="Google Shape;1067;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68" name="Google Shape;1068;p88"/>
          <p:cNvGrpSpPr/>
          <p:nvPr/>
        </p:nvGrpSpPr>
        <p:grpSpPr>
          <a:xfrm>
            <a:off x="2701146" y="1526448"/>
            <a:ext cx="583405" cy="104574"/>
            <a:chOff x="1" y="0"/>
            <a:chExt cx="1555746" cy="278865"/>
          </a:xfrm>
        </p:grpSpPr>
        <p:cxnSp>
          <p:nvCxnSpPr>
            <p:cNvPr id="1069" name="Google Shape;1069;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70" name="Google Shape;1070;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71" name="Google Shape;1071;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72" name="Google Shape;1072;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73" name="Google Shape;1073;p88"/>
          <p:cNvGrpSpPr/>
          <p:nvPr/>
        </p:nvGrpSpPr>
        <p:grpSpPr>
          <a:xfrm>
            <a:off x="3479716" y="1529664"/>
            <a:ext cx="583405" cy="104574"/>
            <a:chOff x="1" y="0"/>
            <a:chExt cx="1555746" cy="278865"/>
          </a:xfrm>
        </p:grpSpPr>
        <p:cxnSp>
          <p:nvCxnSpPr>
            <p:cNvPr id="1074" name="Google Shape;1074;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75" name="Google Shape;1075;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76" name="Google Shape;1076;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77" name="Google Shape;1077;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78" name="Google Shape;1078;p88"/>
          <p:cNvGrpSpPr/>
          <p:nvPr/>
        </p:nvGrpSpPr>
        <p:grpSpPr>
          <a:xfrm>
            <a:off x="4270665" y="1527984"/>
            <a:ext cx="583405" cy="104574"/>
            <a:chOff x="1" y="0"/>
            <a:chExt cx="1555746" cy="278865"/>
          </a:xfrm>
        </p:grpSpPr>
        <p:cxnSp>
          <p:nvCxnSpPr>
            <p:cNvPr id="1079" name="Google Shape;1079;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80" name="Google Shape;1080;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81" name="Google Shape;1081;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82" name="Google Shape;1082;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83" name="Google Shape;1083;p88"/>
          <p:cNvGrpSpPr/>
          <p:nvPr/>
        </p:nvGrpSpPr>
        <p:grpSpPr>
          <a:xfrm>
            <a:off x="5063750" y="1526969"/>
            <a:ext cx="583405" cy="104574"/>
            <a:chOff x="1" y="0"/>
            <a:chExt cx="1555746" cy="278865"/>
          </a:xfrm>
        </p:grpSpPr>
        <p:cxnSp>
          <p:nvCxnSpPr>
            <p:cNvPr id="1084" name="Google Shape;1084;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85" name="Google Shape;1085;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86" name="Google Shape;1086;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87" name="Google Shape;1087;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88" name="Google Shape;1088;p88"/>
          <p:cNvGrpSpPr/>
          <p:nvPr/>
        </p:nvGrpSpPr>
        <p:grpSpPr>
          <a:xfrm>
            <a:off x="5842320" y="1527101"/>
            <a:ext cx="583405" cy="104574"/>
            <a:chOff x="1" y="0"/>
            <a:chExt cx="1555746" cy="278865"/>
          </a:xfrm>
        </p:grpSpPr>
        <p:cxnSp>
          <p:nvCxnSpPr>
            <p:cNvPr id="1089" name="Google Shape;1089;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90" name="Google Shape;1090;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91" name="Google Shape;1091;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92" name="Google Shape;1092;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93" name="Google Shape;1093;p88"/>
          <p:cNvGrpSpPr/>
          <p:nvPr/>
        </p:nvGrpSpPr>
        <p:grpSpPr>
          <a:xfrm>
            <a:off x="6632552" y="1526448"/>
            <a:ext cx="583405" cy="104574"/>
            <a:chOff x="1" y="0"/>
            <a:chExt cx="1555746" cy="278865"/>
          </a:xfrm>
        </p:grpSpPr>
        <p:cxnSp>
          <p:nvCxnSpPr>
            <p:cNvPr id="1094" name="Google Shape;1094;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95" name="Google Shape;1095;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96" name="Google Shape;1096;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97" name="Google Shape;1097;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98" name="Google Shape;1098;p88"/>
          <p:cNvGrpSpPr/>
          <p:nvPr/>
        </p:nvGrpSpPr>
        <p:grpSpPr>
          <a:xfrm>
            <a:off x="7423500" y="1526448"/>
            <a:ext cx="583405" cy="104574"/>
            <a:chOff x="1" y="0"/>
            <a:chExt cx="1555746" cy="278865"/>
          </a:xfrm>
        </p:grpSpPr>
        <p:cxnSp>
          <p:nvCxnSpPr>
            <p:cNvPr id="1099" name="Google Shape;1099;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00" name="Google Shape;1100;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01" name="Google Shape;1101;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02" name="Google Shape;1102;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103" name="Google Shape;1103;p88"/>
          <p:cNvGrpSpPr/>
          <p:nvPr/>
        </p:nvGrpSpPr>
        <p:grpSpPr>
          <a:xfrm>
            <a:off x="8202071" y="1527101"/>
            <a:ext cx="583405" cy="104574"/>
            <a:chOff x="1" y="0"/>
            <a:chExt cx="1555746" cy="278865"/>
          </a:xfrm>
        </p:grpSpPr>
        <p:cxnSp>
          <p:nvCxnSpPr>
            <p:cNvPr id="1104" name="Google Shape;1104;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05" name="Google Shape;1105;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06" name="Google Shape;1106;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07" name="Google Shape;1107;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cxnSp>
        <p:nvCxnSpPr>
          <p:cNvPr id="1108" name="Google Shape;1108;p88"/>
          <p:cNvCxnSpPr/>
          <p:nvPr/>
        </p:nvCxnSpPr>
        <p:spPr>
          <a:xfrm>
            <a:off x="8202070" y="1560557"/>
            <a:ext cx="0" cy="2508000"/>
          </a:xfrm>
          <a:prstGeom prst="straightConnector1">
            <a:avLst/>
          </a:prstGeom>
          <a:noFill/>
          <a:ln cap="flat" cmpd="sng" w="50800">
            <a:solidFill>
              <a:srgbClr val="2F5597"/>
            </a:solidFill>
            <a:prstDash val="dash"/>
            <a:miter lim="8000"/>
            <a:headEnd len="sm" w="sm" type="none"/>
            <a:tailEnd len="sm" w="sm" type="none"/>
          </a:ln>
        </p:spPr>
      </p:cxnSp>
      <p:sp>
        <p:nvSpPr>
          <p:cNvPr id="1109" name="Google Shape;1109;p88"/>
          <p:cNvSpPr txBox="1"/>
          <p:nvPr/>
        </p:nvSpPr>
        <p:spPr>
          <a:xfrm>
            <a:off x="7871016" y="4091647"/>
            <a:ext cx="811200" cy="487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End of data</a:t>
            </a:r>
            <a:endParaRPr sz="500"/>
          </a:p>
        </p:txBody>
      </p:sp>
      <p:pic>
        <p:nvPicPr>
          <p:cNvPr descr="Picture 79" id="1110" name="Google Shape;1110;p88"/>
          <p:cNvPicPr preferRelativeResize="0"/>
          <p:nvPr/>
        </p:nvPicPr>
        <p:blipFill rotWithShape="1">
          <a:blip r:embed="rId3">
            <a:alphaModFix/>
          </a:blip>
          <a:srcRect b="0" l="0" r="0" t="0"/>
          <a:stretch/>
        </p:blipFill>
        <p:spPr>
          <a:xfrm>
            <a:off x="5955139" y="3652324"/>
            <a:ext cx="510503" cy="510503"/>
          </a:xfrm>
          <a:prstGeom prst="rect">
            <a:avLst/>
          </a:prstGeom>
          <a:noFill/>
          <a:ln>
            <a:noFill/>
          </a:ln>
        </p:spPr>
      </p:pic>
      <p:sp>
        <p:nvSpPr>
          <p:cNvPr id="1111" name="Google Shape;1111;p88"/>
          <p:cNvSpPr txBox="1"/>
          <p:nvPr/>
        </p:nvSpPr>
        <p:spPr>
          <a:xfrm>
            <a:off x="6489366" y="3334600"/>
            <a:ext cx="964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X</a:t>
            </a:r>
            <a:endParaRPr sz="500"/>
          </a:p>
        </p:txBody>
      </p:sp>
      <p:pic>
        <p:nvPicPr>
          <p:cNvPr descr="Picture 73" id="1112" name="Google Shape;1112;p88"/>
          <p:cNvPicPr preferRelativeResize="0"/>
          <p:nvPr/>
        </p:nvPicPr>
        <p:blipFill rotWithShape="1">
          <a:blip r:embed="rId4">
            <a:alphaModFix/>
          </a:blip>
          <a:srcRect b="0" l="0" r="0" t="0"/>
          <a:stretch/>
        </p:blipFill>
        <p:spPr>
          <a:xfrm>
            <a:off x="6567609" y="3784082"/>
            <a:ext cx="715792" cy="715792"/>
          </a:xfrm>
          <a:prstGeom prst="rect">
            <a:avLst/>
          </a:prstGeom>
          <a:noFill/>
          <a:ln>
            <a:noFill/>
          </a:ln>
        </p:spPr>
      </p:pic>
      <p:pic>
        <p:nvPicPr>
          <p:cNvPr descr="Picture 75" id="1113" name="Google Shape;1113;p88"/>
          <p:cNvPicPr preferRelativeResize="0"/>
          <p:nvPr/>
        </p:nvPicPr>
        <p:blipFill rotWithShape="1">
          <a:blip r:embed="rId5">
            <a:alphaModFix/>
          </a:blip>
          <a:srcRect b="0" l="0" r="0" t="0"/>
          <a:stretch/>
        </p:blipFill>
        <p:spPr>
          <a:xfrm>
            <a:off x="7113989" y="3366941"/>
            <a:ext cx="857535" cy="857535"/>
          </a:xfrm>
          <a:prstGeom prst="rect">
            <a:avLst/>
          </a:prstGeom>
          <a:noFill/>
          <a:ln>
            <a:noFill/>
          </a:ln>
        </p:spPr>
      </p:pic>
      <p:grpSp>
        <p:nvGrpSpPr>
          <p:cNvPr id="1114" name="Google Shape;1114;p88"/>
          <p:cNvGrpSpPr/>
          <p:nvPr/>
        </p:nvGrpSpPr>
        <p:grpSpPr>
          <a:xfrm>
            <a:off x="1085782" y="1848759"/>
            <a:ext cx="1240087" cy="1111500"/>
            <a:chOff x="0" y="165181"/>
            <a:chExt cx="3306900" cy="2964000"/>
          </a:xfrm>
        </p:grpSpPr>
        <p:sp>
          <p:nvSpPr>
            <p:cNvPr id="1115" name="Google Shape;1115;p88"/>
            <p:cNvSpPr/>
            <p:nvPr/>
          </p:nvSpPr>
          <p:spPr>
            <a:xfrm>
              <a:off x="0" y="165181"/>
              <a:ext cx="3306900" cy="2964000"/>
            </a:xfrm>
            <a:prstGeom prst="ellipse">
              <a:avLst/>
            </a:prstGeom>
            <a:solidFill>
              <a:srgbClr val="35539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sp>
          <p:nvSpPr>
            <p:cNvPr id="1116" name="Google Shape;1116;p88"/>
            <p:cNvSpPr/>
            <p:nvPr/>
          </p:nvSpPr>
          <p:spPr>
            <a:xfrm>
              <a:off x="484298" y="1647190"/>
              <a:ext cx="233841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Java</a:t>
              </a:r>
              <a:endParaRPr sz="500"/>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grpSp>
      <p:grpSp>
        <p:nvGrpSpPr>
          <p:cNvPr id="1117" name="Google Shape;1117;p88"/>
          <p:cNvGrpSpPr/>
          <p:nvPr/>
        </p:nvGrpSpPr>
        <p:grpSpPr>
          <a:xfrm>
            <a:off x="2596871" y="1930605"/>
            <a:ext cx="1240088" cy="1111500"/>
            <a:chOff x="0" y="165181"/>
            <a:chExt cx="3306900" cy="2964000"/>
          </a:xfrm>
        </p:grpSpPr>
        <p:sp>
          <p:nvSpPr>
            <p:cNvPr id="1118" name="Google Shape;1118;p88"/>
            <p:cNvSpPr/>
            <p:nvPr/>
          </p:nvSpPr>
          <p:spPr>
            <a:xfrm>
              <a:off x="0" y="165181"/>
              <a:ext cx="3306900" cy="2964000"/>
            </a:xfrm>
            <a:prstGeom prst="ellipse">
              <a:avLst/>
            </a:prstGeom>
            <a:solidFill>
              <a:srgbClr val="35539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sp>
          <p:nvSpPr>
            <p:cNvPr id="1119" name="Google Shape;1119;p88"/>
            <p:cNvSpPr/>
            <p:nvPr/>
          </p:nvSpPr>
          <p:spPr>
            <a:xfrm>
              <a:off x="484298" y="1647190"/>
              <a:ext cx="233841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C</a:t>
              </a:r>
              <a:endParaRPr sz="500"/>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grpSp>
      <p:grpSp>
        <p:nvGrpSpPr>
          <p:cNvPr id="1120" name="Google Shape;1120;p88"/>
          <p:cNvGrpSpPr/>
          <p:nvPr/>
        </p:nvGrpSpPr>
        <p:grpSpPr>
          <a:xfrm>
            <a:off x="4275780" y="1876094"/>
            <a:ext cx="1240088" cy="1111500"/>
            <a:chOff x="-1" y="-1"/>
            <a:chExt cx="3306900" cy="2964000"/>
          </a:xfrm>
        </p:grpSpPr>
        <p:sp>
          <p:nvSpPr>
            <p:cNvPr id="1121" name="Google Shape;1121;p88"/>
            <p:cNvSpPr/>
            <p:nvPr/>
          </p:nvSpPr>
          <p:spPr>
            <a:xfrm>
              <a:off x="-1" y="-1"/>
              <a:ext cx="3306900" cy="2964000"/>
            </a:xfrm>
            <a:prstGeom prst="ellipse">
              <a:avLst/>
            </a:prstGeom>
            <a:solidFill>
              <a:srgbClr val="35539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sp>
          <p:nvSpPr>
            <p:cNvPr id="1122" name="Google Shape;1122;p88"/>
            <p:cNvSpPr txBox="1"/>
            <p:nvPr/>
          </p:nvSpPr>
          <p:spPr>
            <a:xfrm>
              <a:off x="484298" y="145968"/>
              <a:ext cx="2338500" cy="26721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C++</a:t>
              </a:r>
              <a:endParaRPr sz="500"/>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grpSp>
      <p:sp>
        <p:nvSpPr>
          <p:cNvPr id="1123" name="Google Shape;1123;p88"/>
          <p:cNvSpPr/>
          <p:nvPr/>
        </p:nvSpPr>
        <p:spPr>
          <a:xfrm>
            <a:off x="1085782" y="3334600"/>
            <a:ext cx="1240200" cy="1111500"/>
          </a:xfrm>
          <a:prstGeom prst="ellipse">
            <a:avLst/>
          </a:prstGeom>
          <a:solidFill>
            <a:srgbClr val="35539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4" name="Google Shape;1124;p88"/>
          <p:cNvSpPr/>
          <p:nvPr/>
        </p:nvSpPr>
        <p:spPr>
          <a:xfrm>
            <a:off x="3164520" y="3334599"/>
            <a:ext cx="1240200" cy="1111500"/>
          </a:xfrm>
          <a:prstGeom prst="ellipse">
            <a:avLst/>
          </a:prstGeom>
          <a:solidFill>
            <a:srgbClr val="35539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Picture 101" id="1125" name="Google Shape;1125;p88"/>
          <p:cNvPicPr preferRelativeResize="0"/>
          <p:nvPr/>
        </p:nvPicPr>
        <p:blipFill rotWithShape="1">
          <a:blip r:embed="rId4">
            <a:alphaModFix/>
          </a:blip>
          <a:srcRect b="0" l="0" r="0" t="0"/>
          <a:stretch/>
        </p:blipFill>
        <p:spPr>
          <a:xfrm>
            <a:off x="1432679" y="2142930"/>
            <a:ext cx="715792" cy="715792"/>
          </a:xfrm>
          <a:prstGeom prst="rect">
            <a:avLst/>
          </a:prstGeom>
          <a:noFill/>
          <a:ln>
            <a:noFill/>
          </a:ln>
        </p:spPr>
      </p:pic>
      <p:pic>
        <p:nvPicPr>
          <p:cNvPr descr="Picture 104" id="1126" name="Google Shape;1126;p88"/>
          <p:cNvPicPr preferRelativeResize="0"/>
          <p:nvPr/>
        </p:nvPicPr>
        <p:blipFill rotWithShape="1">
          <a:blip r:embed="rId4">
            <a:alphaModFix/>
          </a:blip>
          <a:srcRect b="0" l="0" r="0" t="0"/>
          <a:stretch/>
        </p:blipFill>
        <p:spPr>
          <a:xfrm>
            <a:off x="2945991" y="2220320"/>
            <a:ext cx="715792" cy="715792"/>
          </a:xfrm>
          <a:prstGeom prst="rect">
            <a:avLst/>
          </a:prstGeom>
          <a:noFill/>
          <a:ln>
            <a:noFill/>
          </a:ln>
        </p:spPr>
      </p:pic>
      <p:pic>
        <p:nvPicPr>
          <p:cNvPr descr="Picture 106" id="1127" name="Google Shape;1127;p88"/>
          <p:cNvPicPr preferRelativeResize="0"/>
          <p:nvPr/>
        </p:nvPicPr>
        <p:blipFill rotWithShape="1">
          <a:blip r:embed="rId4">
            <a:alphaModFix/>
          </a:blip>
          <a:srcRect b="0" l="0" r="0" t="0"/>
          <a:stretch/>
        </p:blipFill>
        <p:spPr>
          <a:xfrm>
            <a:off x="4559478" y="2220320"/>
            <a:ext cx="715792" cy="715792"/>
          </a:xfrm>
          <a:prstGeom prst="rect">
            <a:avLst/>
          </a:prstGeom>
          <a:noFill/>
          <a:ln>
            <a:noFill/>
          </a:ln>
        </p:spPr>
      </p:pic>
      <p:pic>
        <p:nvPicPr>
          <p:cNvPr descr="Picture 114" id="1128" name="Google Shape;1128;p88"/>
          <p:cNvPicPr preferRelativeResize="0"/>
          <p:nvPr/>
        </p:nvPicPr>
        <p:blipFill rotWithShape="1">
          <a:blip r:embed="rId5">
            <a:alphaModFix/>
          </a:blip>
          <a:srcRect b="0" l="0" r="0" t="0"/>
          <a:stretch/>
        </p:blipFill>
        <p:spPr>
          <a:xfrm>
            <a:off x="1441942" y="3522745"/>
            <a:ext cx="857535" cy="857535"/>
          </a:xfrm>
          <a:prstGeom prst="rect">
            <a:avLst/>
          </a:prstGeom>
          <a:noFill/>
          <a:ln>
            <a:noFill/>
          </a:ln>
        </p:spPr>
      </p:pic>
      <p:pic>
        <p:nvPicPr>
          <p:cNvPr descr="Picture 115" id="1129" name="Google Shape;1129;p88"/>
          <p:cNvPicPr preferRelativeResize="0"/>
          <p:nvPr/>
        </p:nvPicPr>
        <p:blipFill rotWithShape="1">
          <a:blip r:embed="rId5">
            <a:alphaModFix/>
          </a:blip>
          <a:srcRect b="0" l="0" r="0" t="0"/>
          <a:stretch/>
        </p:blipFill>
        <p:spPr>
          <a:xfrm>
            <a:off x="3462399" y="3586649"/>
            <a:ext cx="857535" cy="857535"/>
          </a:xfrm>
          <a:prstGeom prst="rect">
            <a:avLst/>
          </a:prstGeom>
          <a:noFill/>
          <a:ln>
            <a:noFill/>
          </a:ln>
        </p:spPr>
      </p:pic>
      <p:sp>
        <p:nvSpPr>
          <p:cNvPr id="1130" name="Google Shape;1130;p88"/>
          <p:cNvSpPr txBox="1"/>
          <p:nvPr/>
        </p:nvSpPr>
        <p:spPr>
          <a:xfrm>
            <a:off x="1104696" y="3652324"/>
            <a:ext cx="366000" cy="302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C++</a:t>
            </a:r>
            <a:endParaRPr sz="500"/>
          </a:p>
        </p:txBody>
      </p:sp>
      <p:sp>
        <p:nvSpPr>
          <p:cNvPr id="1131" name="Google Shape;1131;p88"/>
          <p:cNvSpPr txBox="1"/>
          <p:nvPr/>
        </p:nvSpPr>
        <p:spPr>
          <a:xfrm>
            <a:off x="3352350" y="3576563"/>
            <a:ext cx="269400" cy="302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C</a:t>
            </a:r>
            <a:endParaRPr sz="500"/>
          </a:p>
        </p:txBody>
      </p:sp>
      <p:sp>
        <p:nvSpPr>
          <p:cNvPr id="1132" name="Google Shape;1132;p88"/>
          <p:cNvSpPr txBox="1"/>
          <p:nvPr/>
        </p:nvSpPr>
        <p:spPr>
          <a:xfrm>
            <a:off x="49773" y="4459820"/>
            <a:ext cx="2692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(de Vaan et al., 2011, Lutter 2015)</a:t>
            </a:r>
            <a:endParaRPr sz="500"/>
          </a:p>
        </p:txBody>
      </p:sp>
      <p:sp>
        <p:nvSpPr>
          <p:cNvPr id="1133" name="Google Shape;1133;p88"/>
          <p:cNvSpPr txBox="1"/>
          <p:nvPr/>
        </p:nvSpPr>
        <p:spPr>
          <a:xfrm>
            <a:off x="719687" y="1165395"/>
            <a:ext cx="549600" cy="3495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1F4E79"/>
              </a:buClr>
              <a:buSzPts val="1800"/>
              <a:buFont typeface="Calibri"/>
              <a:buNone/>
            </a:pPr>
            <a:r>
              <a:rPr b="0" i="0" lang="en" sz="1800" u="none" cap="none" strike="noStrike">
                <a:solidFill>
                  <a:srgbClr val="1F4E79"/>
                </a:solidFill>
                <a:latin typeface="Calibri"/>
                <a:ea typeface="Calibri"/>
                <a:cs typeface="Calibri"/>
                <a:sym typeface="Calibri"/>
              </a:rPr>
              <a:t>TIME</a:t>
            </a:r>
            <a:endParaRPr sz="500"/>
          </a:p>
        </p:txBody>
      </p:sp>
      <p:sp>
        <p:nvSpPr>
          <p:cNvPr id="1134" name="Google Shape;1134;p88"/>
          <p:cNvSpPr txBox="1"/>
          <p:nvPr/>
        </p:nvSpPr>
        <p:spPr>
          <a:xfrm>
            <a:off x="517817" y="-5276"/>
            <a:ext cx="7886700" cy="9942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C00000"/>
              </a:buClr>
              <a:buSzPts val="3300"/>
              <a:buFont typeface="Calibri"/>
              <a:buNone/>
            </a:pPr>
            <a:r>
              <a:rPr b="0" i="0" lang="en" sz="3300" u="none" cap="none" strike="noStrike">
                <a:solidFill>
                  <a:srgbClr val="C00000"/>
                </a:solidFill>
                <a:latin typeface="Calibri"/>
                <a:ea typeface="Calibri"/>
                <a:cs typeface="Calibri"/>
                <a:sym typeface="Calibri"/>
              </a:rPr>
              <a:t>Bridging social capital – Language Diversity</a:t>
            </a:r>
            <a:endParaRPr sz="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grpSp>
        <p:nvGrpSpPr>
          <p:cNvPr id="1139" name="Google Shape;1139;p89"/>
          <p:cNvGrpSpPr/>
          <p:nvPr/>
        </p:nvGrpSpPr>
        <p:grpSpPr>
          <a:xfrm>
            <a:off x="1542512" y="772520"/>
            <a:ext cx="6058975" cy="4039317"/>
            <a:chOff x="0" y="0"/>
            <a:chExt cx="16157266" cy="10771511"/>
          </a:xfrm>
        </p:grpSpPr>
        <p:pic>
          <p:nvPicPr>
            <p:cNvPr descr="Picture 11" id="1140" name="Google Shape;1140;p89"/>
            <p:cNvPicPr preferRelativeResize="0"/>
            <p:nvPr/>
          </p:nvPicPr>
          <p:blipFill rotWithShape="1">
            <a:blip r:embed="rId3">
              <a:alphaModFix/>
            </a:blip>
            <a:srcRect b="0" l="0" r="0" t="0"/>
            <a:stretch/>
          </p:blipFill>
          <p:spPr>
            <a:xfrm>
              <a:off x="0" y="0"/>
              <a:ext cx="16157266" cy="10771511"/>
            </a:xfrm>
            <a:prstGeom prst="rect">
              <a:avLst/>
            </a:prstGeom>
            <a:noFill/>
            <a:ln>
              <a:noFill/>
            </a:ln>
          </p:spPr>
        </p:pic>
        <p:sp>
          <p:nvSpPr>
            <p:cNvPr id="1141" name="Google Shape;1141;p89"/>
            <p:cNvSpPr/>
            <p:nvPr/>
          </p:nvSpPr>
          <p:spPr>
            <a:xfrm>
              <a:off x="6779672" y="1322100"/>
              <a:ext cx="1090500" cy="2075100"/>
            </a:xfrm>
            <a:prstGeom prst="ellipse">
              <a:avLst/>
            </a:prstGeom>
            <a:noFill/>
            <a:ln cap="flat" cmpd="sng" w="76200">
              <a:solidFill>
                <a:srgbClr val="CB4627"/>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sp>
        <p:nvSpPr>
          <p:cNvPr id="1142" name="Google Shape;1142;p89"/>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1143" name="Google Shape;1143;p89"/>
          <p:cNvSpPr txBox="1"/>
          <p:nvPr>
            <p:ph type="title"/>
          </p:nvPr>
        </p:nvSpPr>
        <p:spPr>
          <a:xfrm>
            <a:off x="1550" y="7454"/>
            <a:ext cx="9140700" cy="6963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More social capital ~ more prolonged engagement</a:t>
            </a:r>
            <a:endParaRPr>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pic>
        <p:nvPicPr>
          <p:cNvPr descr="Picture 14" id="1148" name="Google Shape;1148;p90"/>
          <p:cNvPicPr preferRelativeResize="0"/>
          <p:nvPr/>
        </p:nvPicPr>
        <p:blipFill rotWithShape="1">
          <a:blip r:embed="rId3">
            <a:alphaModFix/>
          </a:blip>
          <a:srcRect b="0" l="0" r="0" t="0"/>
          <a:stretch/>
        </p:blipFill>
        <p:spPr>
          <a:xfrm>
            <a:off x="1575459" y="921059"/>
            <a:ext cx="5879450" cy="3919633"/>
          </a:xfrm>
          <a:prstGeom prst="rect">
            <a:avLst/>
          </a:prstGeom>
          <a:noFill/>
          <a:ln>
            <a:noFill/>
          </a:ln>
        </p:spPr>
      </p:pic>
      <p:sp>
        <p:nvSpPr>
          <p:cNvPr id="1149" name="Google Shape;1149;p90"/>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1150" name="Google Shape;1150;p90"/>
          <p:cNvSpPr/>
          <p:nvPr/>
        </p:nvSpPr>
        <p:spPr>
          <a:xfrm rot="4834023">
            <a:off x="4667421" y="333142"/>
            <a:ext cx="1347217" cy="3731529"/>
          </a:xfrm>
          <a:prstGeom prst="ellipse">
            <a:avLst/>
          </a:prstGeom>
          <a:noFill/>
          <a:ln cap="flat" cmpd="sng" w="101600">
            <a:solidFill>
              <a:srgbClr val="CB4627"/>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1" name="Google Shape;1151;p90"/>
          <p:cNvSpPr/>
          <p:nvPr/>
        </p:nvSpPr>
        <p:spPr>
          <a:xfrm rot="1822985">
            <a:off x="2728878" y="2602885"/>
            <a:ext cx="644748" cy="1781894"/>
          </a:xfrm>
          <a:prstGeom prst="ellipse">
            <a:avLst/>
          </a:prstGeom>
          <a:noFill/>
          <a:ln cap="flat" cmpd="sng" w="101600">
            <a:solidFill>
              <a:srgbClr val="CB4627"/>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2" name="Google Shape;1152;p90"/>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800"/>
              <a:buFont typeface="Helvetica Neue"/>
              <a:buNone/>
            </a:pPr>
            <a:r>
              <a:rPr lang="en" sz="2800">
                <a:latin typeface="Roboto"/>
                <a:ea typeface="Roboto"/>
                <a:cs typeface="Roboto"/>
                <a:sym typeface="Roboto"/>
              </a:rPr>
              <a:t>Women in language- (informationally-) diverse teams disengage at lower rates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91"/>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1158" name="Google Shape;1158;p91"/>
          <p:cNvSpPr txBox="1"/>
          <p:nvPr>
            <p:ph type="title"/>
          </p:nvPr>
        </p:nvSpPr>
        <p:spPr>
          <a:xfrm>
            <a:off x="1550" y="7454"/>
            <a:ext cx="9140700" cy="9888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a:latin typeface="Roboto"/>
                <a:ea typeface="Roboto"/>
                <a:cs typeface="Roboto"/>
                <a:sym typeface="Roboto"/>
              </a:rPr>
              <a:t>Implications</a:t>
            </a:r>
            <a:endParaRPr>
              <a:latin typeface="Roboto"/>
              <a:ea typeface="Roboto"/>
              <a:cs typeface="Roboto"/>
              <a:sym typeface="Roboto"/>
            </a:endParaRPr>
          </a:p>
        </p:txBody>
      </p:sp>
      <p:pic>
        <p:nvPicPr>
          <p:cNvPr descr="Picture 9" id="1159" name="Google Shape;1159;p91"/>
          <p:cNvPicPr preferRelativeResize="0"/>
          <p:nvPr/>
        </p:nvPicPr>
        <p:blipFill rotWithShape="1">
          <a:blip r:embed="rId3">
            <a:alphaModFix/>
          </a:blip>
          <a:srcRect b="0" l="0" r="0" t="0"/>
          <a:stretch/>
        </p:blipFill>
        <p:spPr>
          <a:xfrm>
            <a:off x="3731773" y="1300093"/>
            <a:ext cx="1491773" cy="1491773"/>
          </a:xfrm>
          <a:prstGeom prst="rect">
            <a:avLst/>
          </a:prstGeom>
          <a:noFill/>
          <a:ln>
            <a:noFill/>
          </a:ln>
        </p:spPr>
      </p:pic>
      <p:pic>
        <p:nvPicPr>
          <p:cNvPr descr="Graphic 13" id="1160" name="Google Shape;1160;p91"/>
          <p:cNvPicPr preferRelativeResize="0"/>
          <p:nvPr/>
        </p:nvPicPr>
        <p:blipFill rotWithShape="1">
          <a:blip r:embed="rId4">
            <a:alphaModFix/>
          </a:blip>
          <a:srcRect b="0" l="0" r="0" t="0"/>
          <a:stretch/>
        </p:blipFill>
        <p:spPr>
          <a:xfrm>
            <a:off x="6129949" y="2477704"/>
            <a:ext cx="1680042" cy="244667"/>
          </a:xfrm>
          <a:prstGeom prst="rect">
            <a:avLst/>
          </a:prstGeom>
          <a:noFill/>
          <a:ln>
            <a:noFill/>
          </a:ln>
        </p:spPr>
      </p:pic>
      <p:pic>
        <p:nvPicPr>
          <p:cNvPr descr="Graphic 15" id="1161" name="Google Shape;1161;p91"/>
          <p:cNvPicPr preferRelativeResize="0"/>
          <p:nvPr/>
        </p:nvPicPr>
        <p:blipFill rotWithShape="1">
          <a:blip r:embed="rId5">
            <a:alphaModFix/>
          </a:blip>
          <a:srcRect b="0" l="0" r="0" t="0"/>
          <a:stretch/>
        </p:blipFill>
        <p:spPr>
          <a:xfrm>
            <a:off x="6129949" y="2106645"/>
            <a:ext cx="2671763" cy="237139"/>
          </a:xfrm>
          <a:prstGeom prst="rect">
            <a:avLst/>
          </a:prstGeom>
          <a:noFill/>
          <a:ln>
            <a:noFill/>
          </a:ln>
        </p:spPr>
      </p:pic>
      <p:pic>
        <p:nvPicPr>
          <p:cNvPr descr="Graphic 17" id="1162" name="Google Shape;1162;p91"/>
          <p:cNvPicPr preferRelativeResize="0"/>
          <p:nvPr/>
        </p:nvPicPr>
        <p:blipFill rotWithShape="1">
          <a:blip r:embed="rId6">
            <a:alphaModFix/>
          </a:blip>
          <a:srcRect b="0" l="0" r="0" t="0"/>
          <a:stretch/>
        </p:blipFill>
        <p:spPr>
          <a:xfrm>
            <a:off x="6129949" y="1734390"/>
            <a:ext cx="2671764" cy="242888"/>
          </a:xfrm>
          <a:prstGeom prst="rect">
            <a:avLst/>
          </a:prstGeom>
          <a:noFill/>
          <a:ln>
            <a:noFill/>
          </a:ln>
        </p:spPr>
      </p:pic>
      <p:pic>
        <p:nvPicPr>
          <p:cNvPr descr="Graphic 19" id="1163" name="Google Shape;1163;p91"/>
          <p:cNvPicPr preferRelativeResize="0"/>
          <p:nvPr/>
        </p:nvPicPr>
        <p:blipFill rotWithShape="1">
          <a:blip r:embed="rId7">
            <a:alphaModFix/>
          </a:blip>
          <a:srcRect b="0" l="0" r="0" t="0"/>
          <a:stretch/>
        </p:blipFill>
        <p:spPr>
          <a:xfrm>
            <a:off x="3534853" y="2878735"/>
            <a:ext cx="1885613" cy="259488"/>
          </a:xfrm>
          <a:prstGeom prst="rect">
            <a:avLst/>
          </a:prstGeom>
          <a:noFill/>
          <a:ln>
            <a:noFill/>
          </a:ln>
        </p:spPr>
      </p:pic>
      <p:pic>
        <p:nvPicPr>
          <p:cNvPr descr="Content Placeholder 11" id="1164" name="Google Shape;1164;p91"/>
          <p:cNvPicPr preferRelativeResize="0"/>
          <p:nvPr/>
        </p:nvPicPr>
        <p:blipFill rotWithShape="1">
          <a:blip r:embed="rId8">
            <a:alphaModFix/>
          </a:blip>
          <a:srcRect b="0" l="0" r="0" t="0"/>
          <a:stretch/>
        </p:blipFill>
        <p:spPr>
          <a:xfrm>
            <a:off x="6129949" y="2853276"/>
            <a:ext cx="1599359" cy="232917"/>
          </a:xfrm>
          <a:prstGeom prst="rect">
            <a:avLst/>
          </a:prstGeom>
          <a:noFill/>
          <a:ln>
            <a:noFill/>
          </a:ln>
        </p:spPr>
      </p:pic>
      <p:grpSp>
        <p:nvGrpSpPr>
          <p:cNvPr id="1165" name="Google Shape;1165;p91"/>
          <p:cNvGrpSpPr/>
          <p:nvPr/>
        </p:nvGrpSpPr>
        <p:grpSpPr>
          <a:xfrm>
            <a:off x="871421" y="1430571"/>
            <a:ext cx="1689088" cy="1886689"/>
            <a:chOff x="-1" y="0"/>
            <a:chExt cx="4504235" cy="5031170"/>
          </a:xfrm>
        </p:grpSpPr>
        <p:sp>
          <p:nvSpPr>
            <p:cNvPr id="1166" name="Google Shape;1166;p91"/>
            <p:cNvSpPr/>
            <p:nvPr/>
          </p:nvSpPr>
          <p:spPr>
            <a:xfrm>
              <a:off x="2010919" y="1542795"/>
              <a:ext cx="1035300" cy="10353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7" name="Google Shape;1167;p91"/>
            <p:cNvSpPr/>
            <p:nvPr/>
          </p:nvSpPr>
          <p:spPr>
            <a:xfrm>
              <a:off x="3324368" y="0"/>
              <a:ext cx="805200" cy="8052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8" name="Google Shape;1168;p91"/>
            <p:cNvSpPr/>
            <p:nvPr/>
          </p:nvSpPr>
          <p:spPr>
            <a:xfrm>
              <a:off x="3699034" y="1182778"/>
              <a:ext cx="805200" cy="8052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9" name="Google Shape;1169;p91"/>
            <p:cNvSpPr/>
            <p:nvPr/>
          </p:nvSpPr>
          <p:spPr>
            <a:xfrm>
              <a:off x="718615" y="3112522"/>
              <a:ext cx="1035300" cy="10353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0" name="Google Shape;1170;p91"/>
            <p:cNvSpPr/>
            <p:nvPr/>
          </p:nvSpPr>
          <p:spPr>
            <a:xfrm>
              <a:off x="-1" y="1916564"/>
              <a:ext cx="820200" cy="8202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1" name="Google Shape;1171;p91"/>
            <p:cNvSpPr/>
            <p:nvPr/>
          </p:nvSpPr>
          <p:spPr>
            <a:xfrm>
              <a:off x="2188935" y="3112522"/>
              <a:ext cx="820200" cy="8202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2" name="Google Shape;1172;p91"/>
            <p:cNvSpPr/>
            <p:nvPr/>
          </p:nvSpPr>
          <p:spPr>
            <a:xfrm>
              <a:off x="410051" y="4527770"/>
              <a:ext cx="503400" cy="5034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1173" name="Google Shape;1173;p91"/>
            <p:cNvCxnSpPr/>
            <p:nvPr/>
          </p:nvCxnSpPr>
          <p:spPr>
            <a:xfrm flipH="1">
              <a:off x="1602121" y="2426391"/>
              <a:ext cx="560400" cy="837600"/>
            </a:xfrm>
            <a:prstGeom prst="straightConnector1">
              <a:avLst/>
            </a:prstGeom>
            <a:noFill/>
            <a:ln cap="flat" cmpd="sng" w="152400">
              <a:solidFill>
                <a:srgbClr val="000000"/>
              </a:solidFill>
              <a:prstDash val="dash"/>
              <a:miter lim="800000"/>
              <a:headEnd len="sm" w="sm" type="none"/>
              <a:tailEnd len="sm" w="sm" type="none"/>
            </a:ln>
          </p:spPr>
        </p:cxnSp>
        <p:cxnSp>
          <p:nvCxnSpPr>
            <p:cNvPr id="1174" name="Google Shape;1174;p91"/>
            <p:cNvCxnSpPr/>
            <p:nvPr/>
          </p:nvCxnSpPr>
          <p:spPr>
            <a:xfrm flipH="1" rot="10800000">
              <a:off x="1753812" y="3522721"/>
              <a:ext cx="435000" cy="107400"/>
            </a:xfrm>
            <a:prstGeom prst="straightConnector1">
              <a:avLst/>
            </a:prstGeom>
            <a:noFill/>
            <a:ln cap="flat" cmpd="sng" w="152400">
              <a:solidFill>
                <a:srgbClr val="000000"/>
              </a:solidFill>
              <a:prstDash val="solid"/>
              <a:miter lim="800000"/>
              <a:headEnd len="sm" w="sm" type="none"/>
              <a:tailEnd len="sm" w="sm" type="none"/>
            </a:ln>
          </p:spPr>
        </p:cxnSp>
        <p:cxnSp>
          <p:nvCxnSpPr>
            <p:cNvPr id="1175" name="Google Shape;1175;p91"/>
            <p:cNvCxnSpPr/>
            <p:nvPr/>
          </p:nvCxnSpPr>
          <p:spPr>
            <a:xfrm flipH="1">
              <a:off x="661714" y="4147719"/>
              <a:ext cx="574500" cy="380100"/>
            </a:xfrm>
            <a:prstGeom prst="straightConnector1">
              <a:avLst/>
            </a:prstGeom>
            <a:noFill/>
            <a:ln cap="flat" cmpd="sng" w="152400">
              <a:solidFill>
                <a:srgbClr val="000000"/>
              </a:solidFill>
              <a:prstDash val="solid"/>
              <a:miter lim="800000"/>
              <a:headEnd len="sm" w="sm" type="none"/>
              <a:tailEnd len="sm" w="sm" type="none"/>
            </a:ln>
          </p:spPr>
        </p:cxnSp>
        <p:cxnSp>
          <p:nvCxnSpPr>
            <p:cNvPr id="1176" name="Google Shape;1176;p91"/>
            <p:cNvCxnSpPr/>
            <p:nvPr/>
          </p:nvCxnSpPr>
          <p:spPr>
            <a:xfrm>
              <a:off x="700003" y="2616568"/>
              <a:ext cx="170100" cy="647700"/>
            </a:xfrm>
            <a:prstGeom prst="straightConnector1">
              <a:avLst/>
            </a:prstGeom>
            <a:noFill/>
            <a:ln cap="flat" cmpd="sng" w="152400">
              <a:solidFill>
                <a:srgbClr val="000000"/>
              </a:solidFill>
              <a:prstDash val="solid"/>
              <a:miter lim="800000"/>
              <a:headEnd len="sm" w="sm" type="none"/>
              <a:tailEnd len="sm" w="sm" type="none"/>
            </a:ln>
          </p:spPr>
        </p:cxnSp>
        <p:cxnSp>
          <p:nvCxnSpPr>
            <p:cNvPr id="1177" name="Google Shape;1177;p91"/>
            <p:cNvCxnSpPr/>
            <p:nvPr/>
          </p:nvCxnSpPr>
          <p:spPr>
            <a:xfrm>
              <a:off x="3775016" y="823244"/>
              <a:ext cx="326700" cy="359400"/>
            </a:xfrm>
            <a:prstGeom prst="straightConnector1">
              <a:avLst/>
            </a:prstGeom>
            <a:noFill/>
            <a:ln cap="flat" cmpd="sng" w="152400">
              <a:solidFill>
                <a:srgbClr val="000000"/>
              </a:solidFill>
              <a:prstDash val="solid"/>
              <a:miter lim="800000"/>
              <a:headEnd len="sm" w="sm" type="none"/>
              <a:tailEnd len="sm" w="sm" type="none"/>
            </a:ln>
          </p:spPr>
        </p:cxnSp>
        <p:cxnSp>
          <p:nvCxnSpPr>
            <p:cNvPr id="1178" name="Google Shape;1178;p91"/>
            <p:cNvCxnSpPr/>
            <p:nvPr/>
          </p:nvCxnSpPr>
          <p:spPr>
            <a:xfrm flipH="1" rot="10800000">
              <a:off x="2528517" y="687196"/>
              <a:ext cx="913800" cy="855600"/>
            </a:xfrm>
            <a:prstGeom prst="straightConnector1">
              <a:avLst/>
            </a:prstGeom>
            <a:noFill/>
            <a:ln cap="flat" cmpd="sng" w="152400">
              <a:solidFill>
                <a:srgbClr val="000000"/>
              </a:solidFill>
              <a:prstDash val="solid"/>
              <a:miter lim="800000"/>
              <a:headEnd len="sm" w="sm" type="none"/>
              <a:tailEnd len="sm" w="sm" type="none"/>
            </a:ln>
          </p:spPr>
        </p:cxnSp>
        <p:cxnSp>
          <p:nvCxnSpPr>
            <p:cNvPr id="1179" name="Google Shape;1179;p91"/>
            <p:cNvCxnSpPr/>
            <p:nvPr/>
          </p:nvCxnSpPr>
          <p:spPr>
            <a:xfrm>
              <a:off x="2822484" y="1639128"/>
              <a:ext cx="994500" cy="231000"/>
            </a:xfrm>
            <a:prstGeom prst="straightConnector1">
              <a:avLst/>
            </a:prstGeom>
            <a:noFill/>
            <a:ln cap="flat" cmpd="sng" w="152400">
              <a:solidFill>
                <a:srgbClr val="000000"/>
              </a:solidFill>
              <a:prstDash val="solid"/>
              <a:miter lim="800000"/>
              <a:headEnd len="sm" w="sm" type="none"/>
              <a:tailEnd len="sm" w="sm" type="none"/>
            </a:ln>
          </p:spPr>
        </p:cxnSp>
        <p:pic>
          <p:nvPicPr>
            <p:cNvPr descr="Picture 48" id="1180" name="Google Shape;1180;p91"/>
            <p:cNvPicPr preferRelativeResize="0"/>
            <p:nvPr/>
          </p:nvPicPr>
          <p:blipFill rotWithShape="1">
            <a:blip r:embed="rId9">
              <a:alphaModFix/>
            </a:blip>
            <a:srcRect b="26587" l="20408" r="20843" t="21176"/>
            <a:stretch/>
          </p:blipFill>
          <p:spPr>
            <a:xfrm>
              <a:off x="286457" y="73488"/>
              <a:ext cx="1579840" cy="1517127"/>
            </a:xfrm>
            <a:prstGeom prst="rect">
              <a:avLst/>
            </a:prstGeom>
            <a:noFill/>
            <a:ln>
              <a:noFill/>
            </a:ln>
          </p:spPr>
        </p:pic>
      </p:grpSp>
      <p:sp>
        <p:nvSpPr>
          <p:cNvPr id="1181" name="Google Shape;1181;p91"/>
          <p:cNvSpPr txBox="1"/>
          <p:nvPr/>
        </p:nvSpPr>
        <p:spPr>
          <a:xfrm>
            <a:off x="342240" y="3491229"/>
            <a:ext cx="2747400" cy="630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Recommend projects that can help build social capital</a:t>
            </a:r>
            <a:endParaRPr sz="500">
              <a:latin typeface="Roboto"/>
              <a:ea typeface="Roboto"/>
              <a:cs typeface="Roboto"/>
              <a:sym typeface="Roboto"/>
            </a:endParaRPr>
          </a:p>
        </p:txBody>
      </p:sp>
      <p:sp>
        <p:nvSpPr>
          <p:cNvPr id="1182" name="Google Shape;1182;p91"/>
          <p:cNvSpPr txBox="1"/>
          <p:nvPr/>
        </p:nvSpPr>
        <p:spPr>
          <a:xfrm>
            <a:off x="3534853" y="3491229"/>
            <a:ext cx="1885500" cy="630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Find relevant mentorship</a:t>
            </a:r>
            <a:endParaRPr sz="500">
              <a:latin typeface="Roboto"/>
              <a:ea typeface="Roboto"/>
              <a:cs typeface="Roboto"/>
              <a:sym typeface="Roboto"/>
            </a:endParaRPr>
          </a:p>
        </p:txBody>
      </p:sp>
      <p:sp>
        <p:nvSpPr>
          <p:cNvPr id="1183" name="Google Shape;1183;p91"/>
          <p:cNvSpPr txBox="1"/>
          <p:nvPr/>
        </p:nvSpPr>
        <p:spPr>
          <a:xfrm>
            <a:off x="6129949" y="3491229"/>
            <a:ext cx="2465700" cy="630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Signal social capital moderators</a:t>
            </a:r>
            <a:endParaRPr sz="5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9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 comments, discussion?</a:t>
            </a:r>
            <a:endParaRPr/>
          </a:p>
        </p:txBody>
      </p:sp>
      <p:sp>
        <p:nvSpPr>
          <p:cNvPr id="1189" name="Google Shape;1189;p9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&lt;Break until 10:45AM&gt;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Closeup from the side of a hand pushing a knob on an audio mixer" id="211" name="Google Shape;211;p39"/>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12" name="Google Shape;212;p39"/>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Research questions we are addressing in our work</a:t>
            </a:r>
            <a:endParaRPr>
              <a:solidFill>
                <a:schemeClr val="lt1"/>
              </a:solidFill>
            </a:endParaRPr>
          </a:p>
        </p:txBody>
      </p:sp>
      <p:sp>
        <p:nvSpPr>
          <p:cNvPr id="213" name="Google Shape;213;p3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1600"/>
              </a:spcBef>
              <a:spcAft>
                <a:spcPts val="0"/>
              </a:spcAft>
              <a:buNone/>
            </a:pPr>
            <a:r>
              <a:rPr lang="en" sz="2400"/>
              <a:t>How do women become integrated into digital infrastructure projects? </a:t>
            </a:r>
            <a:endParaRPr sz="2400"/>
          </a:p>
          <a:p>
            <a:pPr indent="0" lvl="0" marL="0" rtl="0" algn="l">
              <a:spcBef>
                <a:spcPts val="1600"/>
              </a:spcBef>
              <a:spcAft>
                <a:spcPts val="1600"/>
              </a:spcAft>
              <a:buNone/>
            </a:pPr>
            <a:r>
              <a:rPr lang="en" sz="2400"/>
              <a:t>How are social network structures associated with participation? </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pic>
        <p:nvPicPr>
          <p:cNvPr id="1194" name="Google Shape;1194;p9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195" name="Google Shape;1195;p9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Friday morning </a:t>
            </a:r>
            <a:endParaRPr b="1" sz="4800"/>
          </a:p>
          <a:p>
            <a:pPr indent="0" lvl="0" marL="0" rtl="0" algn="l">
              <a:spcBef>
                <a:spcPts val="0"/>
              </a:spcBef>
              <a:spcAft>
                <a:spcPts val="0"/>
              </a:spcAft>
              <a:buNone/>
            </a:pPr>
            <a:r>
              <a:rPr b="1" lang="en" sz="4800"/>
              <a:t>Session 1 </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Tools and data</a:t>
            </a:r>
            <a:endParaRPr sz="4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9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During this session you will </a:t>
            </a:r>
            <a:endParaRPr/>
          </a:p>
        </p:txBody>
      </p:sp>
      <p:sp>
        <p:nvSpPr>
          <p:cNvPr id="1201" name="Google Shape;1201;p9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about our previous work on what influences contribution to projects</a:t>
            </a:r>
            <a:endParaRPr/>
          </a:p>
          <a:p>
            <a:pPr indent="0" lvl="0" marL="0" rtl="0" algn="l">
              <a:spcBef>
                <a:spcPts val="1600"/>
              </a:spcBef>
              <a:spcAft>
                <a:spcPts val="0"/>
              </a:spcAft>
              <a:buNone/>
            </a:pPr>
            <a:r>
              <a:rPr lang="en"/>
              <a:t>Brainstorm features that could influence diversity</a:t>
            </a:r>
            <a:endParaRPr/>
          </a:p>
          <a:p>
            <a:pPr indent="0" lvl="0" marL="0" rtl="0" algn="l">
              <a:spcBef>
                <a:spcPts val="1600"/>
              </a:spcBef>
              <a:spcAft>
                <a:spcPts val="0"/>
              </a:spcAft>
              <a:buNone/>
            </a:pPr>
            <a:r>
              <a:rPr lang="en"/>
              <a:t>Load data into Python </a:t>
            </a:r>
            <a:endParaRPr/>
          </a:p>
          <a:p>
            <a:pPr indent="0" lvl="0" marL="0" rtl="0" algn="l">
              <a:spcBef>
                <a:spcPts val="1600"/>
              </a:spcBef>
              <a:spcAft>
                <a:spcPts val="1600"/>
              </a:spcAft>
              <a:buNone/>
            </a:pPr>
            <a:r>
              <a:rPr lang="en"/>
              <a:t>Perform basic calculations on the data (data aggregation)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9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Signals contributors look for when choosing open source projects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9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FFFFFF"/>
                </a:solidFill>
              </a:rPr>
              <a:t>Interview protocol</a:t>
            </a:r>
            <a:endParaRPr sz="3600">
              <a:solidFill>
                <a:srgbClr val="FFFFFF"/>
              </a:solidFill>
            </a:endParaRPr>
          </a:p>
        </p:txBody>
      </p:sp>
      <p:sp>
        <p:nvSpPr>
          <p:cNvPr id="1212" name="Google Shape;1212;p9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434343"/>
                </a:solidFill>
              </a:rPr>
              <a:t>○Pre-select 5 npm projects</a:t>
            </a:r>
            <a:endParaRPr>
              <a:solidFill>
                <a:srgbClr val="434343"/>
              </a:solidFill>
            </a:endParaRPr>
          </a:p>
          <a:p>
            <a:pPr indent="0" lvl="0" marL="0" rtl="0" algn="l">
              <a:lnSpc>
                <a:spcPct val="150000"/>
              </a:lnSpc>
              <a:spcBef>
                <a:spcPts val="0"/>
              </a:spcBef>
              <a:spcAft>
                <a:spcPts val="0"/>
              </a:spcAft>
              <a:buNone/>
            </a:pPr>
            <a:r>
              <a:rPr lang="en">
                <a:solidFill>
                  <a:srgbClr val="434343"/>
                </a:solidFill>
              </a:rPr>
              <a:t>○Create a persona: Jane is a recent college graduate who is now a junior software engineer. She has experience in JavaScript but hasn’t done any open source contributions.</a:t>
            </a:r>
            <a:endParaRPr>
              <a:solidFill>
                <a:srgbClr val="434343"/>
              </a:solidFill>
            </a:endParaRPr>
          </a:p>
          <a:p>
            <a:pPr indent="0" lvl="0" marL="0" rtl="0" algn="l">
              <a:lnSpc>
                <a:spcPct val="150000"/>
              </a:lnSpc>
              <a:spcBef>
                <a:spcPts val="0"/>
              </a:spcBef>
              <a:spcAft>
                <a:spcPts val="0"/>
              </a:spcAft>
              <a:buNone/>
            </a:pPr>
            <a:r>
              <a:rPr lang="en">
                <a:solidFill>
                  <a:srgbClr val="434343"/>
                </a:solidFill>
              </a:rPr>
              <a:t>○Ask participants to evaluate 5 projects and advise Jane whether or not each of them is worth her contribution.</a:t>
            </a:r>
            <a:endParaRPr>
              <a:solidFill>
                <a:srgbClr val="434343"/>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9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Projects’ features</a:t>
            </a:r>
            <a:endParaRPr>
              <a:solidFill>
                <a:srgbClr val="FFFFFF"/>
              </a:solidFill>
            </a:endParaRPr>
          </a:p>
        </p:txBody>
      </p:sp>
      <p:pic>
        <p:nvPicPr>
          <p:cNvPr id="1218" name="Google Shape;1218;p97"/>
          <p:cNvPicPr preferRelativeResize="0"/>
          <p:nvPr/>
        </p:nvPicPr>
        <p:blipFill>
          <a:blip r:embed="rId3">
            <a:alphaModFix/>
          </a:blip>
          <a:stretch>
            <a:fillRect/>
          </a:stretch>
        </p:blipFill>
        <p:spPr>
          <a:xfrm>
            <a:off x="1208263" y="1011475"/>
            <a:ext cx="6606575" cy="36325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9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FFFF"/>
                </a:solidFill>
              </a:rPr>
              <a:t>“</a:t>
            </a:r>
            <a:r>
              <a:rPr b="1" lang="en" sz="2400">
                <a:solidFill>
                  <a:srgbClr val="FFFFFF"/>
                </a:solidFill>
              </a:rPr>
              <a:t>README</a:t>
            </a:r>
            <a:endParaRPr b="1" sz="2400">
              <a:solidFill>
                <a:srgbClr val="FFFFFF"/>
              </a:solidFill>
            </a:endParaRPr>
          </a:p>
          <a:p>
            <a:pPr indent="0" lvl="0" marL="0" rtl="0" algn="l">
              <a:spcBef>
                <a:spcPts val="0"/>
              </a:spcBef>
              <a:spcAft>
                <a:spcPts val="0"/>
              </a:spcAft>
              <a:buNone/>
            </a:pPr>
            <a:r>
              <a:rPr lang="en" sz="2400">
                <a:solidFill>
                  <a:srgbClr val="FFFFFF"/>
                </a:solidFill>
              </a:rPr>
              <a:t>is a project’s welcome mat”</a:t>
            </a:r>
            <a:endParaRPr>
              <a:solidFill>
                <a:srgbClr val="FFFFFF"/>
              </a:solidFill>
            </a:endParaRPr>
          </a:p>
        </p:txBody>
      </p:sp>
      <p:sp>
        <p:nvSpPr>
          <p:cNvPr id="1224" name="Google Shape;1224;p98"/>
          <p:cNvSpPr txBox="1"/>
          <p:nvPr>
            <p:ph idx="1" type="body"/>
          </p:nvPr>
        </p:nvSpPr>
        <p:spPr>
          <a:xfrm>
            <a:off x="471900" y="1919075"/>
            <a:ext cx="3999900" cy="27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34343"/>
                </a:solidFill>
              </a:rPr>
              <a:t>Structure</a:t>
            </a:r>
            <a:endParaRPr sz="1800">
              <a:solidFill>
                <a:srgbClr val="434343"/>
              </a:solidFill>
            </a:endParaRPr>
          </a:p>
          <a:p>
            <a:pPr indent="0" lvl="0" marL="0" rtl="0" algn="ctr">
              <a:spcBef>
                <a:spcPts val="0"/>
              </a:spcBef>
              <a:spcAft>
                <a:spcPts val="0"/>
              </a:spcAft>
              <a:buNone/>
            </a:pPr>
            <a:r>
              <a:rPr lang="en" sz="1800">
                <a:solidFill>
                  <a:srgbClr val="434343"/>
                </a:solidFill>
              </a:rPr>
              <a:t> Project description</a:t>
            </a:r>
            <a:endParaRPr sz="1800">
              <a:solidFill>
                <a:srgbClr val="434343"/>
              </a:solidFill>
            </a:endParaRPr>
          </a:p>
          <a:p>
            <a:pPr indent="0" lvl="0" marL="0" rtl="0" algn="ctr">
              <a:spcBef>
                <a:spcPts val="0"/>
              </a:spcBef>
              <a:spcAft>
                <a:spcPts val="0"/>
              </a:spcAft>
              <a:buNone/>
            </a:pPr>
            <a:r>
              <a:rPr lang="en" sz="1800">
                <a:solidFill>
                  <a:srgbClr val="434343"/>
                </a:solidFill>
              </a:rPr>
              <a:t> Contact information</a:t>
            </a:r>
            <a:endParaRPr sz="1800">
              <a:solidFill>
                <a:srgbClr val="434343"/>
              </a:solidFill>
            </a:endParaRPr>
          </a:p>
          <a:p>
            <a:pPr indent="0" lvl="0" marL="0" rtl="0" algn="ctr">
              <a:spcBef>
                <a:spcPts val="0"/>
              </a:spcBef>
              <a:spcAft>
                <a:spcPts val="0"/>
              </a:spcAft>
              <a:buNone/>
            </a:pPr>
            <a:r>
              <a:rPr lang="en" sz="1800">
                <a:solidFill>
                  <a:srgbClr val="434343"/>
                </a:solidFill>
              </a:rPr>
              <a:t> Code quality badges</a:t>
            </a:r>
            <a:endParaRPr sz="1800">
              <a:solidFill>
                <a:srgbClr val="434343"/>
              </a:solidFill>
            </a:endParaRPr>
          </a:p>
          <a:p>
            <a:pPr indent="0" lvl="0" marL="0" rtl="0" algn="ctr">
              <a:spcBef>
                <a:spcPts val="0"/>
              </a:spcBef>
              <a:spcAft>
                <a:spcPts val="0"/>
              </a:spcAft>
              <a:buNone/>
            </a:pPr>
            <a:r>
              <a:rPr lang="en" sz="1800">
                <a:solidFill>
                  <a:srgbClr val="434343"/>
                </a:solidFill>
              </a:rPr>
              <a:t> Logo</a:t>
            </a:r>
            <a:endParaRPr sz="1800">
              <a:solidFill>
                <a:srgbClr val="000000"/>
              </a:solidFill>
            </a:endParaRPr>
          </a:p>
        </p:txBody>
      </p:sp>
      <p:sp>
        <p:nvSpPr>
          <p:cNvPr id="1225" name="Google Shape;1225;p98"/>
          <p:cNvSpPr txBox="1"/>
          <p:nvPr>
            <p:ph idx="2" type="body"/>
          </p:nvPr>
        </p:nvSpPr>
        <p:spPr>
          <a:xfrm>
            <a:off x="4694100" y="1817925"/>
            <a:ext cx="39999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rPr>
              <a:t>Structure: there is an “</a:t>
            </a:r>
            <a:r>
              <a:rPr b="1" lang="en" sz="1800">
                <a:solidFill>
                  <a:srgbClr val="000000"/>
                </a:solidFill>
              </a:rPr>
              <a:t>unofficially agreed template</a:t>
            </a:r>
            <a:r>
              <a:rPr lang="en" sz="1800">
                <a:solidFill>
                  <a:srgbClr val="000000"/>
                </a:solidFill>
              </a:rPr>
              <a:t> of a project,” and maintainers should “follow what everyone else is doing” (P7).</a:t>
            </a:r>
            <a:endParaRPr sz="1800">
              <a:solidFill>
                <a:srgbClr val="000000"/>
              </a:solidFill>
            </a:endParaRPr>
          </a:p>
          <a:p>
            <a:pPr indent="0" lvl="0" marL="0" rtl="0" algn="l">
              <a:lnSpc>
                <a:spcPct val="115000"/>
              </a:lnSpc>
              <a:spcBef>
                <a:spcPts val="1600"/>
              </a:spcBef>
              <a:spcAft>
                <a:spcPts val="0"/>
              </a:spcAft>
              <a:buNone/>
            </a:pPr>
            <a:r>
              <a:rPr lang="en" sz="1800">
                <a:solidFill>
                  <a:srgbClr val="000000"/>
                </a:solidFill>
              </a:rPr>
              <a:t>Project description:  “</a:t>
            </a:r>
            <a:r>
              <a:rPr b="1" lang="en" sz="1800">
                <a:solidFill>
                  <a:srgbClr val="000000"/>
                </a:solidFill>
              </a:rPr>
              <a:t>The README is most important</a:t>
            </a:r>
            <a:r>
              <a:rPr lang="en" sz="1800">
                <a:solidFill>
                  <a:srgbClr val="000000"/>
                </a:solidFill>
              </a:rPr>
              <a:t>. It should describe without having to navigate away from that page the key information people need ” (P14).</a:t>
            </a:r>
            <a:endParaRPr sz="1800">
              <a:solidFill>
                <a:srgbClr val="000000"/>
              </a:solidFill>
            </a:endParaRPr>
          </a:p>
          <a:p>
            <a:pPr indent="0" lvl="0" marL="0" rtl="0" algn="l">
              <a:spcBef>
                <a:spcPts val="1600"/>
              </a:spcBef>
              <a:spcAft>
                <a:spcPts val="1600"/>
              </a:spcAft>
              <a:buNone/>
            </a:pPr>
            <a:r>
              <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9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FFFF"/>
                </a:solidFill>
              </a:rPr>
              <a:t>Contributing file</a:t>
            </a:r>
            <a:endParaRPr b="1" sz="2400">
              <a:solidFill>
                <a:srgbClr val="FFFFFF"/>
              </a:solidFill>
            </a:endParaRPr>
          </a:p>
          <a:p>
            <a:pPr indent="0" lvl="0" marL="0" rtl="0" algn="l">
              <a:lnSpc>
                <a:spcPct val="115000"/>
              </a:lnSpc>
              <a:spcBef>
                <a:spcPts val="0"/>
              </a:spcBef>
              <a:spcAft>
                <a:spcPts val="0"/>
              </a:spcAft>
              <a:buNone/>
            </a:pPr>
            <a:r>
              <a:rPr b="1" lang="en" sz="2400">
                <a:solidFill>
                  <a:srgbClr val="FFFFFF"/>
                </a:solidFill>
              </a:rPr>
              <a:t> </a:t>
            </a:r>
            <a:r>
              <a:rPr lang="en" sz="2400">
                <a:solidFill>
                  <a:srgbClr val="FFFFFF"/>
                </a:solidFill>
              </a:rPr>
              <a:t>“suggests they have some experience with handling</a:t>
            </a:r>
            <a:endParaRPr sz="2400">
              <a:solidFill>
                <a:srgbClr val="FFFFFF"/>
              </a:solidFill>
            </a:endParaRPr>
          </a:p>
          <a:p>
            <a:pPr indent="0" lvl="0" marL="0" rtl="0" algn="l">
              <a:spcBef>
                <a:spcPts val="0"/>
              </a:spcBef>
              <a:spcAft>
                <a:spcPts val="0"/>
              </a:spcAft>
              <a:buNone/>
            </a:pPr>
            <a:r>
              <a:rPr lang="en" sz="2400">
                <a:solidFill>
                  <a:srgbClr val="FFFFFF"/>
                </a:solidFill>
              </a:rPr>
              <a:t>new contributors ”</a:t>
            </a:r>
            <a:endParaRPr>
              <a:solidFill>
                <a:srgbClr val="FFFFFF"/>
              </a:solidFill>
            </a:endParaRPr>
          </a:p>
        </p:txBody>
      </p:sp>
      <p:sp>
        <p:nvSpPr>
          <p:cNvPr id="1231" name="Google Shape;1231;p99"/>
          <p:cNvSpPr txBox="1"/>
          <p:nvPr>
            <p:ph idx="1" type="body"/>
          </p:nvPr>
        </p:nvSpPr>
        <p:spPr>
          <a:xfrm>
            <a:off x="471900" y="1919075"/>
            <a:ext cx="3999900" cy="27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34343"/>
                </a:solidFill>
              </a:rPr>
              <a:t> Prominent</a:t>
            </a:r>
            <a:endParaRPr sz="1800">
              <a:solidFill>
                <a:srgbClr val="434343"/>
              </a:solidFill>
            </a:endParaRPr>
          </a:p>
          <a:p>
            <a:pPr indent="0" lvl="0" marL="0" rtl="0" algn="ctr">
              <a:spcBef>
                <a:spcPts val="0"/>
              </a:spcBef>
              <a:spcAft>
                <a:spcPts val="0"/>
              </a:spcAft>
              <a:buNone/>
            </a:pPr>
            <a:r>
              <a:rPr lang="en" sz="1800">
                <a:solidFill>
                  <a:srgbClr val="434343"/>
                </a:solidFill>
              </a:rPr>
              <a:t> Thorough</a:t>
            </a:r>
            <a:endParaRPr sz="1800">
              <a:solidFill>
                <a:srgbClr val="434343"/>
              </a:solidFill>
            </a:endParaRPr>
          </a:p>
          <a:p>
            <a:pPr indent="0" lvl="0" marL="0" rtl="0" algn="ctr">
              <a:spcBef>
                <a:spcPts val="0"/>
              </a:spcBef>
              <a:spcAft>
                <a:spcPts val="0"/>
              </a:spcAft>
              <a:buNone/>
            </a:pPr>
            <a:r>
              <a:rPr lang="en" sz="1800">
                <a:solidFill>
                  <a:srgbClr val="434343"/>
                </a:solidFill>
              </a:rPr>
              <a:t> Different ways to contribute </a:t>
            </a:r>
            <a:endParaRPr sz="1800">
              <a:solidFill>
                <a:srgbClr val="434343"/>
              </a:solidFill>
            </a:endParaRPr>
          </a:p>
          <a:p>
            <a:pPr indent="0" lvl="0" marL="0" rtl="0" algn="l">
              <a:spcBef>
                <a:spcPts val="0"/>
              </a:spcBef>
              <a:spcAft>
                <a:spcPts val="1600"/>
              </a:spcAft>
              <a:buNone/>
            </a:pPr>
            <a:r>
              <a:t/>
            </a:r>
            <a:endParaRPr sz="1800"/>
          </a:p>
        </p:txBody>
      </p:sp>
      <p:sp>
        <p:nvSpPr>
          <p:cNvPr id="1232" name="Google Shape;1232;p9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Prominent:  It is desired to have a link to the CONTRIBUTING.md or a contributing section in the README.</a:t>
            </a:r>
            <a:endParaRPr>
              <a:solidFill>
                <a:srgbClr val="000000"/>
              </a:solidFill>
            </a:endParaRPr>
          </a:p>
          <a:p>
            <a:pPr indent="0" lvl="0" marL="0" rtl="0" algn="l">
              <a:lnSpc>
                <a:spcPct val="115000"/>
              </a:lnSpc>
              <a:spcBef>
                <a:spcPts val="1600"/>
              </a:spcBef>
              <a:spcAft>
                <a:spcPts val="0"/>
              </a:spcAft>
              <a:buNone/>
            </a:pPr>
            <a:r>
              <a:rPr lang="en">
                <a:solidFill>
                  <a:srgbClr val="000000"/>
                </a:solidFill>
              </a:rPr>
              <a:t>Thorough: “It says ‘please ask first’ because otherwise people might feel that the pull requests always have to be merged in ” (P14).</a:t>
            </a:r>
            <a:endParaRPr>
              <a:solidFill>
                <a:srgbClr val="000000"/>
              </a:solidFill>
            </a:endParaRPr>
          </a:p>
          <a:p>
            <a:pPr indent="0" lvl="0" marL="0" rtl="0" algn="l">
              <a:lnSpc>
                <a:spcPct val="115000"/>
              </a:lnSpc>
              <a:spcBef>
                <a:spcPts val="1600"/>
              </a:spcBef>
              <a:spcAft>
                <a:spcPts val="0"/>
              </a:spcAft>
              <a:buNone/>
            </a:pPr>
            <a:r>
              <a:rPr lang="en">
                <a:solidFill>
                  <a:srgbClr val="000000"/>
                </a:solidFill>
              </a:rPr>
              <a:t>Explain GitHub jargons: “A lot of new people who don’t know GitHub don’t necessarily know what the issue tracker was” (P14).</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0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rPr>
              <a:t> Activity </a:t>
            </a:r>
            <a:endParaRPr sz="3000">
              <a:solidFill>
                <a:srgbClr val="FFFFFF"/>
              </a:solidFill>
            </a:endParaRPr>
          </a:p>
        </p:txBody>
      </p:sp>
      <p:sp>
        <p:nvSpPr>
          <p:cNvPr id="1238" name="Google Shape;1238;p10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rPr>
              <a:t>Recent commits and contributors:  </a:t>
            </a:r>
            <a:r>
              <a:rPr b="1" lang="en" sz="1800">
                <a:solidFill>
                  <a:srgbClr val="000000"/>
                </a:solidFill>
              </a:rPr>
              <a:t>Recency of activity</a:t>
            </a:r>
            <a:r>
              <a:rPr lang="en" sz="1800">
                <a:solidFill>
                  <a:srgbClr val="000000"/>
                </a:solidFill>
              </a:rPr>
              <a:t> signals that “the project is not dead”  (P5).</a:t>
            </a:r>
            <a:endParaRPr sz="1800">
              <a:solidFill>
                <a:srgbClr val="000000"/>
              </a:solidFill>
            </a:endParaRPr>
          </a:p>
          <a:p>
            <a:pPr indent="0" lvl="0" marL="0" rtl="0" algn="l">
              <a:lnSpc>
                <a:spcPct val="115000"/>
              </a:lnSpc>
              <a:spcBef>
                <a:spcPts val="1600"/>
              </a:spcBef>
              <a:spcAft>
                <a:spcPts val="0"/>
              </a:spcAft>
              <a:buNone/>
            </a:pPr>
            <a:r>
              <a:rPr lang="en" sz="1800">
                <a:solidFill>
                  <a:srgbClr val="000000"/>
                </a:solidFill>
              </a:rPr>
              <a:t>Evenly distributed: “</a:t>
            </a:r>
            <a:r>
              <a:rPr b="1" lang="en" sz="1800">
                <a:solidFill>
                  <a:srgbClr val="000000"/>
                </a:solidFill>
              </a:rPr>
              <a:t>if only one or two people are the core contributors</a:t>
            </a:r>
            <a:r>
              <a:rPr lang="en" sz="1800">
                <a:solidFill>
                  <a:srgbClr val="000000"/>
                </a:solidFill>
              </a:rPr>
              <a:t>, then it would be dangerous; [the project may be left unmaintained] ” (P6).</a:t>
            </a:r>
            <a:endParaRPr sz="1800">
              <a:solidFill>
                <a:srgbClr val="000000"/>
              </a:solidFill>
            </a:endParaRPr>
          </a:p>
          <a:p>
            <a:pPr indent="0" lvl="0" marL="0" rtl="0" algn="l">
              <a:spcBef>
                <a:spcPts val="0"/>
              </a:spcBef>
              <a:spcAft>
                <a:spcPts val="1600"/>
              </a:spcAft>
              <a:buNone/>
            </a:pPr>
            <a:r>
              <a:t/>
            </a:r>
            <a:endParaRPr sz="1800">
              <a:solidFill>
                <a:srgbClr val="000000"/>
              </a:solidFill>
            </a:endParaRPr>
          </a:p>
        </p:txBody>
      </p:sp>
      <p:sp>
        <p:nvSpPr>
          <p:cNvPr id="1239" name="Google Shape;1239;p100"/>
          <p:cNvSpPr txBox="1"/>
          <p:nvPr>
            <p:ph idx="2" type="body"/>
          </p:nvPr>
        </p:nvSpPr>
        <p:spPr>
          <a:xfrm>
            <a:off x="4694100" y="1816225"/>
            <a:ext cx="3999900" cy="3204900"/>
          </a:xfrm>
          <a:prstGeom prst="rect">
            <a:avLst/>
          </a:prstGeom>
        </p:spPr>
        <p:txBody>
          <a:bodyPr anchorCtr="0" anchor="t" bIns="91425" lIns="91425" spcFirstLastPara="1" rIns="91425" wrap="square" tIns="91425">
            <a:noAutofit/>
          </a:bodyPr>
          <a:lstStyle/>
          <a:p>
            <a:pPr indent="0" lvl="0" marL="114300" rtl="0" algn="l">
              <a:lnSpc>
                <a:spcPct val="115000"/>
              </a:lnSpc>
              <a:spcBef>
                <a:spcPts val="0"/>
              </a:spcBef>
              <a:spcAft>
                <a:spcPts val="0"/>
              </a:spcAft>
              <a:buNone/>
            </a:pPr>
            <a:r>
              <a:rPr lang="en" sz="1800">
                <a:solidFill>
                  <a:srgbClr val="000000"/>
                </a:solidFill>
              </a:rPr>
              <a:t>“I want to know </a:t>
            </a:r>
            <a:r>
              <a:rPr b="1" lang="en" sz="1800">
                <a:solidFill>
                  <a:srgbClr val="000000"/>
                </a:solidFill>
              </a:rPr>
              <a:t>why these PRs are not merged</a:t>
            </a:r>
            <a:r>
              <a:rPr lang="en" sz="1800">
                <a:solidFill>
                  <a:srgbClr val="000000"/>
                </a:solidFill>
              </a:rPr>
              <a:t>. I wouldn’t want to waste the effort put in to understand their code base or write code” (P11)</a:t>
            </a:r>
            <a:endParaRPr sz="1800">
              <a:solidFill>
                <a:srgbClr val="000000"/>
              </a:solidFill>
            </a:endParaRPr>
          </a:p>
          <a:p>
            <a:pPr indent="0" lvl="0" marL="114300" rtl="0" algn="l">
              <a:lnSpc>
                <a:spcPct val="115000"/>
              </a:lnSpc>
              <a:spcBef>
                <a:spcPts val="0"/>
              </a:spcBef>
              <a:spcAft>
                <a:spcPts val="0"/>
              </a:spcAft>
              <a:buNone/>
            </a:pPr>
            <a:r>
              <a:rPr lang="en" sz="1800">
                <a:solidFill>
                  <a:srgbClr val="000000"/>
                </a:solidFill>
              </a:rPr>
              <a:t>“[An] active project [should have] </a:t>
            </a:r>
            <a:r>
              <a:rPr b="1" lang="en" sz="1800">
                <a:solidFill>
                  <a:srgbClr val="000000"/>
                </a:solidFill>
              </a:rPr>
              <a:t>some conversation</a:t>
            </a:r>
            <a:r>
              <a:rPr lang="en" sz="1800">
                <a:solidFill>
                  <a:srgbClr val="000000"/>
                </a:solidFill>
              </a:rPr>
              <a:t> happening, and generally it has been </a:t>
            </a:r>
            <a:r>
              <a:rPr b="1" lang="en" sz="1800">
                <a:solidFill>
                  <a:srgbClr val="000000"/>
                </a:solidFill>
              </a:rPr>
              <a:t>positive</a:t>
            </a:r>
            <a:r>
              <a:rPr lang="en" sz="1800">
                <a:solidFill>
                  <a:srgbClr val="000000"/>
                </a:solidFill>
              </a:rPr>
              <a:t> and ideally </a:t>
            </a:r>
            <a:r>
              <a:rPr b="1" lang="en" sz="1800">
                <a:solidFill>
                  <a:srgbClr val="000000"/>
                </a:solidFill>
              </a:rPr>
              <a:t>with reasonably quick responses</a:t>
            </a:r>
            <a:r>
              <a:rPr lang="en" sz="1800">
                <a:solidFill>
                  <a:srgbClr val="000000"/>
                </a:solidFill>
              </a:rPr>
              <a:t>.” (P14).</a:t>
            </a:r>
            <a:endParaRPr sz="1800">
              <a:solidFill>
                <a:srgbClr val="000000"/>
              </a:solidFill>
            </a:endParaRPr>
          </a:p>
          <a:p>
            <a:pPr indent="0" lvl="0" marL="0" rtl="0" algn="l">
              <a:spcBef>
                <a:spcPts val="0"/>
              </a:spcBef>
              <a:spcAft>
                <a:spcPts val="1600"/>
              </a:spcAft>
              <a:buNone/>
            </a:pPr>
            <a:r>
              <a:t/>
            </a:r>
            <a:endParaRPr sz="1800">
              <a:solidFill>
                <a:srgbClr val="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0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solidFill>
                  <a:srgbClr val="FFFFFF"/>
                </a:solidFill>
              </a:rPr>
              <a:t>Inclusiveness</a:t>
            </a:r>
            <a:endParaRPr>
              <a:solidFill>
                <a:srgbClr val="FFFFFF"/>
              </a:solidFill>
            </a:endParaRPr>
          </a:p>
        </p:txBody>
      </p:sp>
      <p:sp>
        <p:nvSpPr>
          <p:cNvPr id="1245" name="Google Shape;1245;p10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a:t>
            </a:r>
            <a:r>
              <a:rPr b="1" lang="en">
                <a:solidFill>
                  <a:srgbClr val="000000"/>
                </a:solidFill>
              </a:rPr>
              <a:t>Look at the language throughout </a:t>
            </a:r>
            <a:r>
              <a:rPr lang="en">
                <a:solidFill>
                  <a:srgbClr val="000000"/>
                </a:solidFill>
              </a:rPr>
              <a:t>to feel whether it’s inclusive or it feels maybe a bit of a boy’s club or sort of aggressive, or intimidating for beginners; all these things would make me stay away” (P15).</a:t>
            </a:r>
            <a:endParaRPr>
              <a:solidFill>
                <a:srgbClr val="000000"/>
              </a:solidFill>
            </a:endParaRPr>
          </a:p>
          <a:p>
            <a:pPr indent="0" lvl="0" marL="0" rtl="0" algn="l">
              <a:lnSpc>
                <a:spcPct val="115000"/>
              </a:lnSpc>
              <a:spcBef>
                <a:spcPts val="1600"/>
              </a:spcBef>
              <a:spcAft>
                <a:spcPts val="0"/>
              </a:spcAft>
              <a:buNone/>
            </a:pPr>
            <a:r>
              <a:rPr lang="en">
                <a:solidFill>
                  <a:srgbClr val="000000"/>
                </a:solidFill>
              </a:rPr>
              <a:t>“If I saw a project where it seems like a</a:t>
            </a:r>
            <a:r>
              <a:rPr b="1" lang="en">
                <a:solidFill>
                  <a:srgbClr val="000000"/>
                </a:solidFill>
              </a:rPr>
              <a:t> mix of genders</a:t>
            </a:r>
            <a:r>
              <a:rPr lang="en">
                <a:solidFill>
                  <a:srgbClr val="000000"/>
                </a:solidFill>
              </a:rPr>
              <a:t>, I would definitely feel more excited about the project” (P15).</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02"/>
          <p:cNvSpPr txBox="1"/>
          <p:nvPr>
            <p:ph type="title"/>
          </p:nvPr>
        </p:nvSpPr>
        <p:spPr>
          <a:xfrm>
            <a:off x="4861750" y="2252300"/>
            <a:ext cx="4045200" cy="139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Brainstorm:</a:t>
            </a:r>
            <a:endParaRPr>
              <a:solidFill>
                <a:srgbClr val="FFFFFF"/>
              </a:solidFill>
            </a:endParaRPr>
          </a:p>
          <a:p>
            <a:pPr indent="0" lvl="0" marL="0" rtl="0" algn="ctr">
              <a:spcBef>
                <a:spcPts val="0"/>
              </a:spcBef>
              <a:spcAft>
                <a:spcPts val="0"/>
              </a:spcAft>
              <a:buNone/>
            </a:pPr>
            <a:r>
              <a:rPr lang="en">
                <a:solidFill>
                  <a:srgbClr val="FFFFFF"/>
                </a:solidFill>
              </a:rPr>
              <a:t>How can we measure these features?</a:t>
            </a:r>
            <a:endParaRPr>
              <a:solidFill>
                <a:srgbClr val="FFFFFF"/>
              </a:solidFill>
            </a:endParaRPr>
          </a:p>
        </p:txBody>
      </p:sp>
      <p:sp>
        <p:nvSpPr>
          <p:cNvPr id="1251" name="Google Shape;1251;p102"/>
          <p:cNvSpPr txBox="1"/>
          <p:nvPr>
            <p:ph idx="2" type="body"/>
          </p:nvPr>
        </p:nvSpPr>
        <p:spPr>
          <a:xfrm>
            <a:off x="230575" y="684925"/>
            <a:ext cx="4231500" cy="369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README: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thoroughness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s</a:t>
            </a:r>
            <a:r>
              <a:rPr lang="en">
                <a:solidFill>
                  <a:srgbClr val="000000"/>
                </a:solidFill>
              </a:rPr>
              <a:t>tructure</a:t>
            </a:r>
            <a:endParaRPr>
              <a:solidFill>
                <a:srgbClr val="000000"/>
              </a:solidFill>
            </a:endParaRPr>
          </a:p>
          <a:p>
            <a:pPr indent="0" lvl="0" marL="91440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Contributing guideline: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thoroughness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p</a:t>
            </a:r>
            <a:r>
              <a:rPr lang="en">
                <a:solidFill>
                  <a:srgbClr val="000000"/>
                </a:solidFill>
              </a:rPr>
              <a:t>rominence</a:t>
            </a:r>
            <a:endParaRPr>
              <a:solidFill>
                <a:srgbClr val="000000"/>
              </a:solidFill>
            </a:endParaRPr>
          </a:p>
          <a:p>
            <a:pPr indent="0" lvl="0" marL="45720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Activity level</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number of recent contributors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distribution of commits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comments in issues/pull requests</a:t>
            </a:r>
            <a:endParaRPr>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Inclusiveness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gender ratio</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language inclusiveness</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research</a:t>
            </a:r>
            <a:r>
              <a:rPr lang="en"/>
              <a:t>: Mixed methods approach</a:t>
            </a:r>
            <a:endParaRPr/>
          </a:p>
        </p:txBody>
      </p:sp>
      <p:sp>
        <p:nvSpPr>
          <p:cNvPr id="219" name="Google Shape;219;p40"/>
          <p:cNvSpPr txBox="1"/>
          <p:nvPr>
            <p:ph idx="1" type="body"/>
          </p:nvPr>
        </p:nvSpPr>
        <p:spPr>
          <a:xfrm>
            <a:off x="471900" y="1919075"/>
            <a:ext cx="4830600" cy="323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t> 0.    Identify digital infrastructure projects </a:t>
            </a:r>
            <a:endParaRPr b="1" sz="1800"/>
          </a:p>
          <a:p>
            <a:pPr indent="-342900" lvl="0" marL="457200" rtl="0" algn="l">
              <a:lnSpc>
                <a:spcPct val="100000"/>
              </a:lnSpc>
              <a:spcBef>
                <a:spcPts val="1600"/>
              </a:spcBef>
              <a:spcAft>
                <a:spcPts val="0"/>
              </a:spcAft>
              <a:buSzPts val="1800"/>
              <a:buAutoNum type="arabicPeriod"/>
            </a:pPr>
            <a:r>
              <a:rPr b="1" lang="en" sz="1800"/>
              <a:t>Social network analysis</a:t>
            </a:r>
            <a:endParaRPr b="1" sz="1800"/>
          </a:p>
          <a:p>
            <a:pPr indent="0" lvl="0" marL="457200" rtl="0" algn="l">
              <a:lnSpc>
                <a:spcPct val="115000"/>
              </a:lnSpc>
              <a:spcBef>
                <a:spcPts val="0"/>
              </a:spcBef>
              <a:spcAft>
                <a:spcPts val="0"/>
              </a:spcAft>
              <a:buNone/>
            </a:pPr>
            <a:r>
              <a:rPr lang="en" sz="1800"/>
              <a:t>Associate network position with participation trajectories</a:t>
            </a:r>
            <a:endParaRPr sz="1800"/>
          </a:p>
          <a:p>
            <a:pPr indent="-342900" lvl="0" marL="457200" rtl="0" algn="l">
              <a:spcBef>
                <a:spcPts val="1600"/>
              </a:spcBef>
              <a:spcAft>
                <a:spcPts val="0"/>
              </a:spcAft>
              <a:buSzPts val="1800"/>
              <a:buAutoNum type="arabicPeriod"/>
            </a:pPr>
            <a:r>
              <a:rPr b="1" lang="en" sz="1800"/>
              <a:t>Interviews and observation</a:t>
            </a:r>
            <a:endParaRPr b="1" sz="1800"/>
          </a:p>
          <a:p>
            <a:pPr indent="0" lvl="0" marL="457200" rtl="0" algn="l">
              <a:spcBef>
                <a:spcPts val="0"/>
              </a:spcBef>
              <a:spcAft>
                <a:spcPts val="1600"/>
              </a:spcAft>
              <a:buNone/>
            </a:pPr>
            <a:r>
              <a:rPr lang="en" sz="1800"/>
              <a:t>Understand contribution experience for males vs females in different network positions</a:t>
            </a:r>
            <a:endParaRPr sz="1800"/>
          </a:p>
        </p:txBody>
      </p:sp>
      <p:pic>
        <p:nvPicPr>
          <p:cNvPr id="220" name="Google Shape;220;p40"/>
          <p:cNvPicPr preferRelativeResize="0"/>
          <p:nvPr/>
        </p:nvPicPr>
        <p:blipFill>
          <a:blip r:embed="rId3">
            <a:alphaModFix/>
          </a:blip>
          <a:stretch>
            <a:fillRect/>
          </a:stretch>
        </p:blipFill>
        <p:spPr>
          <a:xfrm>
            <a:off x="5302650" y="1766675"/>
            <a:ext cx="3267075" cy="3238500"/>
          </a:xfrm>
          <a:prstGeom prst="rect">
            <a:avLst/>
          </a:prstGeom>
          <a:noFill/>
          <a:ln>
            <a:noFill/>
          </a:ln>
        </p:spPr>
      </p:pic>
      <p:sp>
        <p:nvSpPr>
          <p:cNvPr id="221" name="Google Shape;221;p40"/>
          <p:cNvSpPr txBox="1"/>
          <p:nvPr/>
        </p:nvSpPr>
        <p:spPr>
          <a:xfrm>
            <a:off x="7197550" y="4801475"/>
            <a:ext cx="20016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rPr>
              <a:t>https://www.photos.sh</a:t>
            </a:r>
            <a:endParaRPr>
              <a:solidFill>
                <a:srgbClr val="D9D9D9"/>
              </a:solidFill>
            </a:endParaRPr>
          </a:p>
        </p:txBody>
      </p:sp>
      <p:sp>
        <p:nvSpPr>
          <p:cNvPr id="222" name="Google Shape;222;p40"/>
          <p:cNvSpPr txBox="1"/>
          <p:nvPr/>
        </p:nvSpPr>
        <p:spPr>
          <a:xfrm>
            <a:off x="-745225" y="2776325"/>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03"/>
          <p:cNvSpPr txBox="1"/>
          <p:nvPr>
            <p:ph idx="2" type="body"/>
          </p:nvPr>
        </p:nvSpPr>
        <p:spPr>
          <a:xfrm>
            <a:off x="4955475" y="239600"/>
            <a:ext cx="4048200" cy="48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README: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headers</a:t>
            </a:r>
            <a:endParaRPr>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a:solidFill>
                  <a:srgbClr val="FFFFFF"/>
                </a:solidFill>
              </a:rPr>
              <a:t>Contributing guideline: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presence</a:t>
            </a:r>
            <a:endParaRPr>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a:solidFill>
                  <a:srgbClr val="FFFFFF"/>
                </a:solidFill>
              </a:rPr>
              <a:t>Activity level:</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recent commits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average </a:t>
            </a:r>
            <a:r>
              <a:rPr lang="en">
                <a:solidFill>
                  <a:srgbClr val="FFFFFF"/>
                </a:solidFill>
              </a:rPr>
              <a:t>response</a:t>
            </a:r>
            <a:r>
              <a:rPr lang="en">
                <a:solidFill>
                  <a:srgbClr val="FFFFFF"/>
                </a:solidFill>
              </a:rPr>
              <a:t> time to issues</a:t>
            </a:r>
            <a:endParaRPr>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a:solidFill>
                  <a:srgbClr val="FFFFFF"/>
                </a:solidFill>
              </a:rPr>
              <a:t>Inclusiveness: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comment impoliteness</a:t>
            </a:r>
            <a:endParaRPr>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a:solidFill>
                  <a:srgbClr val="FFFFFF"/>
                </a:solidFill>
              </a:rPr>
              <a:t>Popularity:</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stars</a:t>
            </a:r>
            <a:endParaRPr>
              <a:solidFill>
                <a:srgbClr val="FFFFFF"/>
              </a:solidFill>
            </a:endParaRPr>
          </a:p>
        </p:txBody>
      </p:sp>
      <p:sp>
        <p:nvSpPr>
          <p:cNvPr id="1257" name="Google Shape;1257;p103"/>
          <p:cNvSpPr txBox="1"/>
          <p:nvPr>
            <p:ph idx="2" type="body"/>
          </p:nvPr>
        </p:nvSpPr>
        <p:spPr>
          <a:xfrm>
            <a:off x="230575" y="684925"/>
            <a:ext cx="4231500" cy="369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README: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thoroughness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structure</a:t>
            </a:r>
            <a:endParaRPr>
              <a:solidFill>
                <a:srgbClr val="000000"/>
              </a:solidFill>
            </a:endParaRPr>
          </a:p>
          <a:p>
            <a:pPr indent="0" lvl="0" marL="91440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Contributing guideline: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thoroughness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prominence</a:t>
            </a:r>
            <a:endParaRPr>
              <a:solidFill>
                <a:srgbClr val="000000"/>
              </a:solidFill>
            </a:endParaRPr>
          </a:p>
          <a:p>
            <a:pPr indent="0" lvl="0" marL="45720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Activity level</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number of recent contributors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distribution of commits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comments in issues/pull requests</a:t>
            </a:r>
            <a:endParaRPr>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Inclusiveness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gender ratio</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language inclusiveness</a:t>
            </a:r>
            <a:endParaRPr>
              <a:solidFill>
                <a:srgbClr val="00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04"/>
          <p:cNvSpPr txBox="1"/>
          <p:nvPr>
            <p:ph idx="2" type="body"/>
          </p:nvPr>
        </p:nvSpPr>
        <p:spPr>
          <a:xfrm>
            <a:off x="4955475" y="239600"/>
            <a:ext cx="4048200" cy="48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Explanatory variables: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a:t>
            </a:r>
            <a:r>
              <a:rPr lang="en">
                <a:solidFill>
                  <a:srgbClr val="FFFFFF"/>
                </a:solidFill>
              </a:rPr>
              <a:t>umber of headers in </a:t>
            </a:r>
            <a:r>
              <a:rPr lang="en">
                <a:solidFill>
                  <a:srgbClr val="FFFFFF"/>
                </a:solidFill>
              </a:rPr>
              <a:t>README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Presence of c</a:t>
            </a:r>
            <a:r>
              <a:rPr lang="en">
                <a:solidFill>
                  <a:srgbClr val="FFFFFF"/>
                </a:solidFill>
              </a:rPr>
              <a:t>ontributing guideline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Recent commits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Average response time to issues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Comment impoliteness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stars</a:t>
            </a:r>
            <a:endParaRPr>
              <a:solidFill>
                <a:srgbClr val="FFFFFF"/>
              </a:solidFill>
            </a:endParaRPr>
          </a:p>
          <a:p>
            <a:pPr indent="0" lvl="0" marL="0" rtl="0" algn="l">
              <a:spcBef>
                <a:spcPts val="0"/>
              </a:spcBef>
              <a:spcAft>
                <a:spcPts val="0"/>
              </a:spcAft>
              <a:buNone/>
            </a:pPr>
            <a:r>
              <a:rPr lang="en">
                <a:solidFill>
                  <a:srgbClr val="FFFFFF"/>
                </a:solidFill>
              </a:rPr>
              <a:t>Control variables: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Project’s age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issues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Had external committers</a:t>
            </a:r>
            <a:endParaRPr>
              <a:solidFill>
                <a:srgbClr val="FFFFFF"/>
              </a:solidFill>
            </a:endParaRPr>
          </a:p>
        </p:txBody>
      </p:sp>
      <p:sp>
        <p:nvSpPr>
          <p:cNvPr id="1263" name="Google Shape;1263;p104"/>
          <p:cNvSpPr txBox="1"/>
          <p:nvPr>
            <p:ph idx="1" type="subTitle"/>
          </p:nvPr>
        </p:nvSpPr>
        <p:spPr>
          <a:xfrm>
            <a:off x="286800" y="468628"/>
            <a:ext cx="4045200" cy="41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05"/>
          <p:cNvSpPr txBox="1"/>
          <p:nvPr>
            <p:ph idx="2" type="body"/>
          </p:nvPr>
        </p:nvSpPr>
        <p:spPr>
          <a:xfrm>
            <a:off x="4955475" y="239600"/>
            <a:ext cx="4048200" cy="48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Explanatory variables: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headers in README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Presence of contributing guideline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Recent commits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Average response time to issues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Comment impoliteness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stars</a:t>
            </a:r>
            <a:endParaRPr>
              <a:solidFill>
                <a:srgbClr val="FFFFFF"/>
              </a:solidFill>
            </a:endParaRPr>
          </a:p>
          <a:p>
            <a:pPr indent="0" lvl="0" marL="0" rtl="0" algn="l">
              <a:spcBef>
                <a:spcPts val="0"/>
              </a:spcBef>
              <a:spcAft>
                <a:spcPts val="0"/>
              </a:spcAft>
              <a:buNone/>
            </a:pPr>
            <a:r>
              <a:rPr lang="en">
                <a:solidFill>
                  <a:srgbClr val="FFFFFF"/>
                </a:solidFill>
              </a:rPr>
              <a:t>Control variables: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Project’s age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issues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Had external committers</a:t>
            </a:r>
            <a:endParaRPr>
              <a:solidFill>
                <a:srgbClr val="FFFFFF"/>
              </a:solidFill>
            </a:endParaRPr>
          </a:p>
        </p:txBody>
      </p:sp>
      <p:sp>
        <p:nvSpPr>
          <p:cNvPr id="1269" name="Google Shape;1269;p105"/>
          <p:cNvSpPr txBox="1"/>
          <p:nvPr>
            <p:ph idx="1" type="subTitle"/>
          </p:nvPr>
        </p:nvSpPr>
        <p:spPr>
          <a:xfrm>
            <a:off x="286800" y="468628"/>
            <a:ext cx="4045200" cy="41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Measurement: </a:t>
            </a:r>
            <a:endParaRPr sz="1800"/>
          </a:p>
          <a:p>
            <a:pPr indent="0" lvl="0" marL="0" rtl="0" algn="l">
              <a:spcBef>
                <a:spcPts val="0"/>
              </a:spcBef>
              <a:spcAft>
                <a:spcPts val="0"/>
              </a:spcAft>
              <a:buNone/>
            </a:pPr>
            <a:r>
              <a:rPr lang="en" sz="1800"/>
              <a:t>From Jan 1, 2018 </a:t>
            </a:r>
            <a:endParaRPr sz="1800"/>
          </a:p>
          <a:p>
            <a:pPr indent="0" lvl="0" marL="0" rtl="0" algn="l">
              <a:spcBef>
                <a:spcPts val="0"/>
              </a:spcBef>
              <a:spcAft>
                <a:spcPts val="0"/>
              </a:spcAft>
              <a:buNone/>
            </a:pPr>
            <a:r>
              <a:rPr lang="en" sz="1800"/>
              <a:t>To Jun 30, 2018</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Outcome variable:</a:t>
            </a:r>
            <a:endParaRPr sz="1800"/>
          </a:p>
          <a:p>
            <a:pPr indent="0" lvl="0" marL="0" rtl="0" algn="l">
              <a:spcBef>
                <a:spcPts val="0"/>
              </a:spcBef>
              <a:spcAft>
                <a:spcPts val="0"/>
              </a:spcAft>
              <a:buNone/>
            </a:pPr>
            <a:r>
              <a:rPr lang="en" sz="1800"/>
              <a:t>Between July 1 to Sep 30, 2018</a:t>
            </a:r>
            <a:endParaRPr sz="1800"/>
          </a:p>
          <a:p>
            <a:pPr indent="-342900" lvl="0" marL="457200" rtl="0" algn="l">
              <a:spcBef>
                <a:spcPts val="0"/>
              </a:spcBef>
              <a:spcAft>
                <a:spcPts val="0"/>
              </a:spcAft>
              <a:buSzPts val="1800"/>
              <a:buAutoNum type="arabicPeriod"/>
            </a:pPr>
            <a:r>
              <a:rPr lang="en" sz="1800"/>
              <a:t>Whether there was new contributors join the project</a:t>
            </a:r>
            <a:endParaRPr sz="1800"/>
          </a:p>
          <a:p>
            <a:pPr indent="-342900" lvl="0" marL="457200" rtl="0" algn="l">
              <a:spcBef>
                <a:spcPts val="0"/>
              </a:spcBef>
              <a:spcAft>
                <a:spcPts val="0"/>
              </a:spcAft>
              <a:buSzPts val="1800"/>
              <a:buAutoNum type="arabicPeriod"/>
            </a:pPr>
            <a:r>
              <a:rPr lang="en" sz="1800"/>
              <a:t>Whether there was new GitHub user join the project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Analysis:</a:t>
            </a:r>
            <a:endParaRPr sz="1800"/>
          </a:p>
          <a:p>
            <a:pPr indent="0" lvl="0" marL="0" rtl="0" algn="l">
              <a:spcBef>
                <a:spcPts val="0"/>
              </a:spcBef>
              <a:spcAft>
                <a:spcPts val="0"/>
              </a:spcAft>
              <a:buNone/>
            </a:pPr>
            <a:r>
              <a:rPr lang="en" sz="1800"/>
              <a:t>Logistic regression (session 5)</a:t>
            </a:r>
            <a:endParaRPr sz="1800"/>
          </a:p>
          <a:p>
            <a:pPr indent="0" lvl="0" marL="0" rtl="0" algn="l">
              <a:spcBef>
                <a:spcPts val="0"/>
              </a:spcBef>
              <a:spcAft>
                <a:spcPts val="0"/>
              </a:spcAft>
              <a:buNone/>
            </a:pPr>
            <a:r>
              <a:rPr lang="en" sz="1800"/>
              <a:t>How can each variable help predict the outcome variable</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0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Logistic regression results</a:t>
            </a:r>
            <a:endParaRPr/>
          </a:p>
        </p:txBody>
      </p:sp>
      <p:sp>
        <p:nvSpPr>
          <p:cNvPr id="1275" name="Google Shape;1275;p10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Outcome: new contributors to the project</a:t>
            </a:r>
            <a:endParaRPr>
              <a:solidFill>
                <a:srgbClr val="000000"/>
              </a:solidFill>
            </a:endParaRPr>
          </a:p>
          <a:p>
            <a:pPr indent="0" lvl="0" marL="0" rtl="0" algn="l">
              <a:spcBef>
                <a:spcPts val="0"/>
              </a:spcBef>
              <a:spcAft>
                <a:spcPts val="0"/>
              </a:spcAft>
              <a:buNone/>
            </a:pPr>
            <a:r>
              <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Project’s age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issues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Had external committers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headers in README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Presence of contributing guideline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Recent commits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Average response time to issues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Comment impoliteness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stars</a:t>
            </a:r>
            <a:endParaRPr>
              <a:solidFill>
                <a:srgbClr val="000000"/>
              </a:solidFill>
            </a:endParaRPr>
          </a:p>
          <a:p>
            <a:pPr indent="0" lvl="0" marL="0" rtl="0" algn="l">
              <a:spcBef>
                <a:spcPts val="0"/>
              </a:spcBef>
              <a:spcAft>
                <a:spcPts val="1600"/>
              </a:spcAft>
              <a:buNone/>
            </a:pPr>
            <a:r>
              <a:t/>
            </a:r>
            <a:endParaRPr/>
          </a:p>
        </p:txBody>
      </p:sp>
      <p:sp>
        <p:nvSpPr>
          <p:cNvPr id="1276" name="Google Shape;1276;p10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Outcome: new GitHub users to the project</a:t>
            </a:r>
            <a:endParaRPr>
              <a:solidFill>
                <a:srgbClr val="000000"/>
              </a:solidFill>
            </a:endParaRPr>
          </a:p>
          <a:p>
            <a:pPr indent="-317500" lvl="0" marL="457200" rtl="0" algn="l">
              <a:spcBef>
                <a:spcPts val="1600"/>
              </a:spcBef>
              <a:spcAft>
                <a:spcPts val="0"/>
              </a:spcAft>
              <a:buClr>
                <a:srgbClr val="000000"/>
              </a:buClr>
              <a:buSzPts val="1400"/>
              <a:buChar char="●"/>
            </a:pPr>
            <a:r>
              <a:rPr lang="en">
                <a:solidFill>
                  <a:srgbClr val="000000"/>
                </a:solidFill>
              </a:rPr>
              <a:t>-  Project’s age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issues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Had external committers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headers in README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Presence of contributing guideline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Recent commits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Average response time to issues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comment politeness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stars</a:t>
            </a:r>
            <a:endParaRPr>
              <a:solidFill>
                <a:srgbClr val="000000"/>
              </a:solidFil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0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analysis this weekend</a:t>
            </a:r>
            <a:endParaRPr/>
          </a:p>
        </p:txBody>
      </p:sp>
      <p:sp>
        <p:nvSpPr>
          <p:cNvPr id="1282" name="Google Shape;1282;p10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Size (number of unique people, recent activity level) [Friday morning]</a:t>
            </a:r>
            <a:endParaRPr/>
          </a:p>
          <a:p>
            <a:pPr indent="0" lvl="0" marL="0" rtl="0" algn="l">
              <a:spcBef>
                <a:spcPts val="1600"/>
              </a:spcBef>
              <a:spcAft>
                <a:spcPts val="0"/>
              </a:spcAft>
              <a:buNone/>
            </a:pPr>
            <a:r>
              <a:rPr lang="en"/>
              <a:t>Readme measures (readability, headers) [Friday afternoon] </a:t>
            </a:r>
            <a:endParaRPr/>
          </a:p>
          <a:p>
            <a:pPr indent="0" lvl="0" marL="0" rtl="0" algn="l">
              <a:spcBef>
                <a:spcPts val="1600"/>
              </a:spcBef>
              <a:spcAft>
                <a:spcPts val="0"/>
              </a:spcAft>
              <a:buNone/>
            </a:pPr>
            <a:r>
              <a:rPr lang="en"/>
              <a:t>Issue comment measures (politeness, sentiment analysis, toxicity) [Saturday morning]</a:t>
            </a:r>
            <a:endParaRPr/>
          </a:p>
          <a:p>
            <a:pPr indent="0" lvl="0" marL="0" rtl="0" algn="l">
              <a:spcBef>
                <a:spcPts val="1600"/>
              </a:spcBef>
              <a:spcAft>
                <a:spcPts val="1600"/>
              </a:spcAft>
              <a:buNone/>
            </a:pPr>
            <a:r>
              <a:rPr lang="en"/>
              <a:t>Data analysis (model building) [Saturday afternoon]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0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 Python and Pandas</a:t>
            </a:r>
            <a:endParaRPr/>
          </a:p>
        </p:txBody>
      </p:sp>
      <p:sp>
        <p:nvSpPr>
          <p:cNvPr id="1288" name="Google Shape;1288;p10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 Python</a:t>
            </a:r>
            <a:endParaRPr/>
          </a:p>
          <a:p>
            <a:pPr indent="-342900" lvl="0" marL="457200" rtl="0" algn="l">
              <a:spcBef>
                <a:spcPts val="1600"/>
              </a:spcBef>
              <a:spcAft>
                <a:spcPts val="0"/>
              </a:spcAft>
              <a:buSzPts val="1800"/>
              <a:buChar char="●"/>
            </a:pPr>
            <a:r>
              <a:rPr lang="en" u="sng">
                <a:solidFill>
                  <a:schemeClr val="hlink"/>
                </a:solidFill>
                <a:hlinkClick r:id="rId3"/>
              </a:rPr>
              <a:t>https://realpython.com/installing-python/</a:t>
            </a:r>
            <a:endParaRPr/>
          </a:p>
          <a:p>
            <a:pPr indent="0" lvl="0" marL="0" rtl="0" algn="l">
              <a:spcBef>
                <a:spcPts val="1600"/>
              </a:spcBef>
              <a:spcAft>
                <a:spcPts val="0"/>
              </a:spcAft>
              <a:buNone/>
            </a:pPr>
            <a:r>
              <a:rPr lang="en"/>
              <a:t>Install Pandas</a:t>
            </a:r>
            <a:endParaRPr/>
          </a:p>
          <a:p>
            <a:pPr indent="-342900" lvl="0" marL="457200" rtl="0" algn="l">
              <a:spcBef>
                <a:spcPts val="1600"/>
              </a:spcBef>
              <a:spcAft>
                <a:spcPts val="0"/>
              </a:spcAft>
              <a:buSzPts val="1800"/>
              <a:buChar char="●"/>
            </a:pPr>
            <a:r>
              <a:rPr lang="en" u="sng">
                <a:solidFill>
                  <a:schemeClr val="hlink"/>
                </a:solidFill>
                <a:hlinkClick r:id="rId4"/>
              </a:rPr>
              <a:t>https://pandas.pydata.org/pandas-docs/stable/install.html</a:t>
            </a:r>
            <a:endParaRPr/>
          </a:p>
          <a:p>
            <a:pPr indent="0" lvl="0" marL="0" rtl="0" algn="l">
              <a:spcBef>
                <a:spcPts val="1600"/>
              </a:spcBef>
              <a:spcAft>
                <a:spcPts val="0"/>
              </a:spcAft>
              <a:buNone/>
            </a:pPr>
            <a:r>
              <a:rPr lang="en"/>
              <a:t>Open or install textEditor</a:t>
            </a:r>
            <a:endParaRPr/>
          </a:p>
          <a:p>
            <a:pPr indent="-342900" lvl="0" marL="457200" rtl="0" algn="l">
              <a:spcBef>
                <a:spcPts val="1600"/>
              </a:spcBef>
              <a:spcAft>
                <a:spcPts val="0"/>
              </a:spcAft>
              <a:buSzPts val="1800"/>
              <a:buChar char="●"/>
            </a:pPr>
            <a:r>
              <a:rPr lang="en"/>
              <a:t>Open your favorite text editor OR Install sublime (Sublimetext.com)  </a:t>
            </a:r>
            <a:endParaRPr b="1"/>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0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Walk through loading data into Python and running computations on it (with Sophie)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1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Getting the data</a:t>
            </a:r>
            <a:endParaRPr/>
          </a:p>
        </p:txBody>
      </p:sp>
      <p:sp>
        <p:nvSpPr>
          <p:cNvPr id="1299" name="Google Shape;1299;p11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Download from Google drive </a:t>
            </a:r>
            <a:endParaRPr/>
          </a:p>
          <a:p>
            <a:pPr indent="-342900" lvl="0" marL="457200" rtl="0" algn="l">
              <a:spcBef>
                <a:spcPts val="1600"/>
              </a:spcBef>
              <a:spcAft>
                <a:spcPts val="0"/>
              </a:spcAft>
              <a:buSzPts val="1800"/>
              <a:buChar char="●"/>
            </a:pPr>
            <a:r>
              <a:rPr lang="en"/>
              <a:t>Check your email for the link….</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1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overview</a:t>
            </a:r>
            <a:endParaRPr/>
          </a:p>
        </p:txBody>
      </p:sp>
      <p:sp>
        <p:nvSpPr>
          <p:cNvPr id="1305" name="Google Shape;1305;p11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 projects, one file per project, 41133 commits </a:t>
            </a:r>
            <a:endParaRPr/>
          </a:p>
          <a:p>
            <a:pPr indent="-342900" lvl="0" marL="457200" rtl="0" algn="l">
              <a:spcBef>
                <a:spcPts val="1600"/>
              </a:spcBef>
              <a:spcAft>
                <a:spcPts val="0"/>
              </a:spcAft>
              <a:buSzPts val="1800"/>
              <a:buChar char="●"/>
            </a:pPr>
            <a:r>
              <a:rPr lang="en"/>
              <a:t>Row is one commit, comma </a:t>
            </a:r>
            <a:r>
              <a:rPr lang="en"/>
              <a:t>separated</a:t>
            </a:r>
            <a:r>
              <a:rPr lang="en"/>
              <a:t> columns</a:t>
            </a:r>
            <a:endParaRPr/>
          </a:p>
          <a:p>
            <a:pPr indent="-342900" lvl="0" marL="457200" rtl="0" algn="l">
              <a:spcBef>
                <a:spcPts val="0"/>
              </a:spcBef>
              <a:spcAft>
                <a:spcPts val="0"/>
              </a:spcAft>
              <a:buSzPts val="1800"/>
              <a:buChar char="●"/>
            </a:pPr>
            <a:r>
              <a:rPr lang="en"/>
              <a:t>Legend at the top with variables names</a:t>
            </a:r>
            <a:endParaRPr/>
          </a:p>
          <a:p>
            <a:pPr indent="-342900" lvl="0" marL="457200" rtl="0" algn="l">
              <a:spcBef>
                <a:spcPts val="0"/>
              </a:spcBef>
              <a:spcAft>
                <a:spcPts val="0"/>
              </a:spcAft>
              <a:buSzPts val="1800"/>
              <a:buChar char="●"/>
            </a:pPr>
            <a:r>
              <a:rPr lang="en"/>
              <a:t>Gender: Male = -1, Female = +1</a:t>
            </a:r>
            <a:endParaRPr/>
          </a:p>
          <a:p>
            <a:pPr indent="0" lvl="0" marL="0" rtl="0" algn="l">
              <a:spcBef>
                <a:spcPts val="1600"/>
              </a:spcBef>
              <a:spcAft>
                <a:spcPts val="0"/>
              </a:spcAft>
              <a:buNone/>
            </a:pPr>
            <a:r>
              <a:rPr lang="en"/>
              <a:t>Sophie will walk us through the file and variables within:</a:t>
            </a:r>
            <a:endParaRPr/>
          </a:p>
          <a:p>
            <a:pPr indent="0" lvl="0" marL="0" rtl="0" algn="l">
              <a:spcBef>
                <a:spcPts val="1600"/>
              </a:spcBef>
              <a:spcAft>
                <a:spcPts val="0"/>
              </a:spcAft>
              <a:buNone/>
            </a:pPr>
            <a:r>
              <a:rPr lang="en" sz="1400">
                <a:latin typeface="Courier New"/>
                <a:ea typeface="Courier New"/>
                <a:cs typeface="Courier New"/>
                <a:sym typeface="Courier New"/>
              </a:rPr>
              <a:t>w</a:t>
            </a:r>
            <a:r>
              <a:rPr lang="en" sz="1400">
                <a:latin typeface="Courier New"/>
                <a:ea typeface="Courier New"/>
                <a:cs typeface="Courier New"/>
                <a:sym typeface="Courier New"/>
              </a:rPr>
              <a:t>indow, committer_email, committer_name, sha, author_name, author_email, project_name, gender, uid, login, pid</a:t>
            </a:r>
            <a:endParaRPr sz="1400">
              <a:latin typeface="Courier New"/>
              <a:ea typeface="Courier New"/>
              <a:cs typeface="Courier New"/>
              <a:sym typeface="Courier New"/>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1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by the end of the next two sessions</a:t>
            </a:r>
            <a:endParaRPr/>
          </a:p>
        </p:txBody>
      </p:sp>
      <p:sp>
        <p:nvSpPr>
          <p:cNvPr id="1311" name="Google Shape;1311;p11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new csv file with: </a:t>
            </a:r>
            <a:endParaRPr/>
          </a:p>
          <a:p>
            <a:pPr indent="-342900" lvl="0" marL="457200" rtl="0" algn="l">
              <a:spcBef>
                <a:spcPts val="1600"/>
              </a:spcBef>
              <a:spcAft>
                <a:spcPts val="0"/>
              </a:spcAft>
              <a:buSzPts val="1800"/>
              <a:buChar char="●"/>
            </a:pPr>
            <a:r>
              <a:rPr lang="en"/>
              <a:t>One row per repo / project </a:t>
            </a:r>
            <a:endParaRPr/>
          </a:p>
          <a:p>
            <a:pPr indent="-342900" lvl="0" marL="457200" rtl="0" algn="l">
              <a:spcBef>
                <a:spcPts val="0"/>
              </a:spcBef>
              <a:spcAft>
                <a:spcPts val="0"/>
              </a:spcAft>
              <a:buSzPts val="1800"/>
              <a:buChar char="●"/>
            </a:pPr>
            <a:r>
              <a:rPr lang="en"/>
              <a:t>Columns for features of the project that could influence gender distribution</a:t>
            </a:r>
            <a:endParaRPr/>
          </a:p>
          <a:p>
            <a:pPr indent="-342900" lvl="0" marL="457200" rtl="0" algn="l">
              <a:spcBef>
                <a:spcPts val="0"/>
              </a:spcBef>
              <a:spcAft>
                <a:spcPts val="0"/>
              </a:spcAft>
              <a:buSzPts val="1800"/>
              <a:buChar char="●"/>
            </a:pPr>
            <a:r>
              <a:rPr lang="en"/>
              <a:t>Column for presence of women (0/1) - at least one row in the raw data is a commit by a woman </a:t>
            </a:r>
            <a:endParaRPr/>
          </a:p>
          <a:p>
            <a:pPr indent="-317500" lvl="1" marL="914400" rtl="0" algn="l">
              <a:spcBef>
                <a:spcPts val="0"/>
              </a:spcBef>
              <a:spcAft>
                <a:spcPts val="0"/>
              </a:spcAft>
              <a:buSzPts val="1400"/>
              <a:buChar char="○"/>
            </a:pPr>
            <a:r>
              <a:rPr lang="en"/>
              <a:t>[Stretch goal] do distribution - resolve unique contributors, look at proportion women</a:t>
            </a:r>
            <a:endParaRPr/>
          </a:p>
          <a:p>
            <a:pPr indent="0" lvl="0" marL="0" rtl="0" algn="l">
              <a:spcBef>
                <a:spcPts val="1600"/>
              </a:spcBef>
              <a:spcAft>
                <a:spcPts val="0"/>
              </a:spcAft>
              <a:buNone/>
            </a:pPr>
            <a:r>
              <a:rPr lang="en"/>
              <a:t>Fri afternoon session - Readmes</a:t>
            </a:r>
            <a:endParaRPr/>
          </a:p>
          <a:p>
            <a:pPr indent="0" lvl="0" marL="0" rtl="0" algn="l">
              <a:spcBef>
                <a:spcPts val="1600"/>
              </a:spcBef>
              <a:spcAft>
                <a:spcPts val="1600"/>
              </a:spcAft>
              <a:buNone/>
            </a:pPr>
            <a:r>
              <a:rPr lang="en"/>
              <a:t>Sat morning session - Issue comments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descr="Closeup from the side of a hand pushing a knob on an audio mixer" id="227" name="Google Shape;227;p41"/>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28" name="Google Shape;228;p41"/>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Practical Impact</a:t>
            </a:r>
            <a:endParaRPr>
              <a:solidFill>
                <a:schemeClr val="lt1"/>
              </a:solidFill>
            </a:endParaRPr>
          </a:p>
        </p:txBody>
      </p:sp>
      <p:sp>
        <p:nvSpPr>
          <p:cNvPr id="229" name="Google Shape;229;p4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Develop guidelines for sponsors and mentors to better integrate women into their projects.</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pic>
        <p:nvPicPr>
          <p:cNvPr id="1316" name="Google Shape;1316;p11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317" name="Google Shape;1317;p113"/>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Friday afternoon </a:t>
            </a:r>
            <a:endParaRPr b="1" sz="4800"/>
          </a:p>
          <a:p>
            <a:pPr indent="0" lvl="0" marL="0" rtl="0" algn="l">
              <a:spcBef>
                <a:spcPts val="0"/>
              </a:spcBef>
              <a:spcAft>
                <a:spcPts val="0"/>
              </a:spcAft>
              <a:buNone/>
            </a:pPr>
            <a:r>
              <a:rPr b="1" lang="en" sz="4800"/>
              <a:t>Session 2 </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Computing project features</a:t>
            </a:r>
            <a:endParaRPr sz="48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by the end of the next two sessions</a:t>
            </a:r>
            <a:endParaRPr/>
          </a:p>
        </p:txBody>
      </p:sp>
      <p:sp>
        <p:nvSpPr>
          <p:cNvPr id="1323" name="Google Shape;1323;p1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new csv file with: </a:t>
            </a:r>
            <a:endParaRPr/>
          </a:p>
          <a:p>
            <a:pPr indent="-342900" lvl="0" marL="457200" rtl="0" algn="l">
              <a:spcBef>
                <a:spcPts val="1600"/>
              </a:spcBef>
              <a:spcAft>
                <a:spcPts val="0"/>
              </a:spcAft>
              <a:buSzPts val="1800"/>
              <a:buChar char="●"/>
            </a:pPr>
            <a:r>
              <a:rPr lang="en"/>
              <a:t>One row per repo / project </a:t>
            </a:r>
            <a:endParaRPr/>
          </a:p>
          <a:p>
            <a:pPr indent="-342900" lvl="0" marL="457200" rtl="0" algn="l">
              <a:spcBef>
                <a:spcPts val="0"/>
              </a:spcBef>
              <a:spcAft>
                <a:spcPts val="0"/>
              </a:spcAft>
              <a:buSzPts val="1800"/>
              <a:buChar char="●"/>
            </a:pPr>
            <a:r>
              <a:rPr lang="en"/>
              <a:t>Columns for features of the project that could influence gender distribution</a:t>
            </a:r>
            <a:endParaRPr/>
          </a:p>
          <a:p>
            <a:pPr indent="-342900" lvl="0" marL="457200" rtl="0" algn="l">
              <a:spcBef>
                <a:spcPts val="0"/>
              </a:spcBef>
              <a:spcAft>
                <a:spcPts val="0"/>
              </a:spcAft>
              <a:buSzPts val="1800"/>
              <a:buChar char="●"/>
            </a:pPr>
            <a:r>
              <a:rPr lang="en"/>
              <a:t>Column for presence of women (0/1) - at least one row in the raw data is a commit by a woman </a:t>
            </a:r>
            <a:endParaRPr/>
          </a:p>
          <a:p>
            <a:pPr indent="-317500" lvl="1" marL="914400" rtl="0" algn="l">
              <a:spcBef>
                <a:spcPts val="0"/>
              </a:spcBef>
              <a:spcAft>
                <a:spcPts val="0"/>
              </a:spcAft>
              <a:buSzPts val="1400"/>
              <a:buChar char="○"/>
            </a:pPr>
            <a:r>
              <a:rPr lang="en"/>
              <a:t>[Stretch goal] do distribution - resolve unique contributors, look at proportion women</a:t>
            </a:r>
            <a:endParaRPr/>
          </a:p>
          <a:p>
            <a:pPr indent="0" lvl="0" marL="0" rtl="0" algn="l">
              <a:spcBef>
                <a:spcPts val="1600"/>
              </a:spcBef>
              <a:spcAft>
                <a:spcPts val="0"/>
              </a:spcAft>
              <a:buNone/>
            </a:pPr>
            <a:r>
              <a:rPr lang="en"/>
              <a:t>This session - Focus on Readmes</a:t>
            </a:r>
            <a:endParaRPr/>
          </a:p>
          <a:p>
            <a:pPr indent="0" lvl="0" marL="0" rtl="0" algn="l">
              <a:spcBef>
                <a:spcPts val="1600"/>
              </a:spcBef>
              <a:spcAft>
                <a:spcPts val="1600"/>
              </a:spcAft>
              <a:buNone/>
            </a:pPr>
            <a:r>
              <a:rPr lang="en"/>
              <a:t>Tomorrow morning - Focus on Issues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Getting more data!</a:t>
            </a:r>
            <a:endParaRPr/>
          </a:p>
        </p:txBody>
      </p:sp>
      <p:sp>
        <p:nvSpPr>
          <p:cNvPr id="1329" name="Google Shape;1329;p1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Readmes for the project</a:t>
            </a:r>
            <a:endParaRPr/>
          </a:p>
          <a:p>
            <a:pPr indent="0" lvl="0" marL="0" rtl="0" algn="l">
              <a:spcBef>
                <a:spcPts val="1600"/>
              </a:spcBef>
              <a:spcAft>
                <a:spcPts val="0"/>
              </a:spcAft>
              <a:buNone/>
            </a:pPr>
            <a:r>
              <a:rPr lang="en"/>
              <a:t>Issue comments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Download from Google drive </a:t>
            </a:r>
            <a:endParaRPr/>
          </a:p>
          <a:p>
            <a:pPr indent="0" lvl="0" marL="0" rtl="0" algn="l">
              <a:spcBef>
                <a:spcPts val="160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Readme Features</a:t>
            </a:r>
            <a:endParaRPr/>
          </a:p>
        </p:txBody>
      </p:sp>
      <p:sp>
        <p:nvSpPr>
          <p:cNvPr id="1335" name="Google Shape;1335;p1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Headers</a:t>
            </a:r>
            <a:endParaRPr/>
          </a:p>
          <a:p>
            <a:pPr indent="-342900" lvl="0" marL="457200" rtl="0" algn="l">
              <a:spcBef>
                <a:spcPts val="1600"/>
              </a:spcBef>
              <a:spcAft>
                <a:spcPts val="0"/>
              </a:spcAft>
              <a:buSzPts val="1800"/>
              <a:buChar char="●"/>
            </a:pPr>
            <a:r>
              <a:t/>
            </a:r>
            <a:endParaRPr/>
          </a:p>
          <a:p>
            <a:pPr indent="0" lvl="0" marL="0" rtl="0" algn="l">
              <a:spcBef>
                <a:spcPts val="1600"/>
              </a:spcBef>
              <a:spcAft>
                <a:spcPts val="0"/>
              </a:spcAft>
              <a:buNone/>
            </a:pPr>
            <a:r>
              <a:rPr lang="en"/>
              <a:t>Readability</a:t>
            </a:r>
            <a:endParaRPr/>
          </a:p>
          <a:p>
            <a:pPr indent="-342900" lvl="0" marL="457200" rtl="0" algn="l">
              <a:spcBef>
                <a:spcPts val="1600"/>
              </a:spcBef>
              <a:spcAft>
                <a:spcPts val="0"/>
              </a:spcAft>
              <a:buSzPts val="1800"/>
              <a:buChar char="●"/>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11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341" name="Google Shape;1341;p11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Saturday morning</a:t>
            </a:r>
            <a:endParaRPr b="1" sz="4800"/>
          </a:p>
          <a:p>
            <a:pPr indent="0" lvl="0" marL="0" rtl="0" algn="l">
              <a:spcBef>
                <a:spcPts val="0"/>
              </a:spcBef>
              <a:spcAft>
                <a:spcPts val="0"/>
              </a:spcAft>
              <a:buNone/>
            </a:pPr>
            <a:r>
              <a:rPr b="1" lang="en" sz="4800"/>
              <a:t>Session 4 </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Computing features and combining data</a:t>
            </a:r>
            <a:endParaRPr sz="48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by the end of this session</a:t>
            </a:r>
            <a:endParaRPr/>
          </a:p>
        </p:txBody>
      </p:sp>
      <p:sp>
        <p:nvSpPr>
          <p:cNvPr id="1347" name="Google Shape;1347;p1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new csv file with: </a:t>
            </a:r>
            <a:endParaRPr/>
          </a:p>
          <a:p>
            <a:pPr indent="-342900" lvl="0" marL="457200" rtl="0" algn="l">
              <a:spcBef>
                <a:spcPts val="1600"/>
              </a:spcBef>
              <a:spcAft>
                <a:spcPts val="0"/>
              </a:spcAft>
              <a:buSzPts val="1800"/>
              <a:buChar char="●"/>
            </a:pPr>
            <a:r>
              <a:rPr lang="en"/>
              <a:t>One row per repo / project </a:t>
            </a:r>
            <a:endParaRPr/>
          </a:p>
          <a:p>
            <a:pPr indent="-342900" lvl="0" marL="457200" rtl="0" algn="l">
              <a:spcBef>
                <a:spcPts val="0"/>
              </a:spcBef>
              <a:spcAft>
                <a:spcPts val="0"/>
              </a:spcAft>
              <a:buSzPts val="1800"/>
              <a:buChar char="●"/>
            </a:pPr>
            <a:r>
              <a:rPr lang="en"/>
              <a:t>Columns for features of the project that could influence gender distribution</a:t>
            </a:r>
            <a:endParaRPr/>
          </a:p>
          <a:p>
            <a:pPr indent="-342900" lvl="0" marL="457200" rtl="0" algn="l">
              <a:spcBef>
                <a:spcPts val="0"/>
              </a:spcBef>
              <a:spcAft>
                <a:spcPts val="0"/>
              </a:spcAft>
              <a:buSzPts val="1800"/>
              <a:buChar char="●"/>
            </a:pPr>
            <a:r>
              <a:rPr lang="en"/>
              <a:t>Column for presence of women (0/1) - at least one row in the raw data is a commit by a woman </a:t>
            </a:r>
            <a:endParaRPr/>
          </a:p>
          <a:p>
            <a:pPr indent="-317500" lvl="1" marL="914400" rtl="0" algn="l">
              <a:spcBef>
                <a:spcPts val="0"/>
              </a:spcBef>
              <a:spcAft>
                <a:spcPts val="0"/>
              </a:spcAft>
              <a:buSzPts val="1400"/>
              <a:buChar char="○"/>
            </a:pPr>
            <a:r>
              <a:rPr lang="en"/>
              <a:t>[Stretch goal] do distribution - resolve unique contributors, look at proportion women</a:t>
            </a:r>
            <a:endParaRPr/>
          </a:p>
          <a:p>
            <a:pPr indent="0" lvl="0" marL="0" rtl="0" algn="l">
              <a:spcBef>
                <a:spcPts val="1600"/>
              </a:spcBef>
              <a:spcAft>
                <a:spcPts val="16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Finishing Readme Features</a:t>
            </a:r>
            <a:endParaRPr/>
          </a:p>
        </p:txBody>
      </p:sp>
      <p:sp>
        <p:nvSpPr>
          <p:cNvPr id="1353" name="Google Shape;1353;p1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a:p>
            <a:pPr indent="-342900" lvl="0" marL="457200" rtl="0" algn="l">
              <a:spcBef>
                <a:spcPts val="1600"/>
              </a:spcBef>
              <a:spcAft>
                <a:spcPts val="0"/>
              </a:spcAft>
              <a:buSzPts val="1800"/>
              <a:buChar char="●"/>
            </a:pPr>
            <a:r>
              <a:rPr lang="en"/>
              <a:t>How to clean up the text? </a:t>
            </a:r>
            <a:endParaRPr/>
          </a:p>
          <a:p>
            <a:pPr indent="-342900" lvl="0" marL="457200" rtl="0" algn="l">
              <a:spcBef>
                <a:spcPts val="0"/>
              </a:spcBef>
              <a:spcAft>
                <a:spcPts val="0"/>
              </a:spcAft>
              <a:buSzPts val="1800"/>
              <a:buChar char="●"/>
            </a:pPr>
            <a:r>
              <a:rPr lang="en"/>
              <a:t>Remove code chunks?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Issue Comment Features</a:t>
            </a:r>
            <a:endParaRPr/>
          </a:p>
        </p:txBody>
      </p:sp>
      <p:sp>
        <p:nvSpPr>
          <p:cNvPr id="1359" name="Google Shape;1359;p1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Politeness</a:t>
            </a:r>
            <a:endParaRPr/>
          </a:p>
          <a:p>
            <a:pPr indent="-342900" lvl="0" marL="457200" rtl="0" algn="l">
              <a:spcBef>
                <a:spcPts val="1600"/>
              </a:spcBef>
              <a:spcAft>
                <a:spcPts val="0"/>
              </a:spcAft>
              <a:buSzPts val="1800"/>
              <a:buChar char="●"/>
            </a:pPr>
            <a:r>
              <a:rPr lang="en"/>
              <a:t>Convokit.cornell.edu</a:t>
            </a:r>
            <a:endParaRPr/>
          </a:p>
          <a:p>
            <a:pPr indent="0" lvl="0" marL="0" rtl="0" algn="l">
              <a:spcBef>
                <a:spcPts val="1600"/>
              </a:spcBef>
              <a:spcAft>
                <a:spcPts val="0"/>
              </a:spcAft>
              <a:buNone/>
            </a:pPr>
            <a:r>
              <a:rPr lang="en"/>
              <a:t>Sentiment analysis</a:t>
            </a:r>
            <a:endParaRPr/>
          </a:p>
          <a:p>
            <a:pPr indent="-342900" lvl="0" marL="457200" rtl="0" algn="l">
              <a:spcBef>
                <a:spcPts val="1600"/>
              </a:spcBef>
              <a:spcAft>
                <a:spcPts val="0"/>
              </a:spcAft>
              <a:buSzPts val="1800"/>
              <a:buChar char="●"/>
            </a:pPr>
            <a:r>
              <a:rPr lang="en"/>
              <a:t>github.com/collab-uniba/Senti4SD</a:t>
            </a:r>
            <a:endParaRPr/>
          </a:p>
          <a:p>
            <a:pPr indent="0" lvl="0" marL="0" rtl="0" algn="l">
              <a:spcBef>
                <a:spcPts val="1600"/>
              </a:spcBef>
              <a:spcAft>
                <a:spcPts val="0"/>
              </a:spcAft>
              <a:buNone/>
            </a:pPr>
            <a:r>
              <a:rPr lang="en"/>
              <a:t>Toxicity</a:t>
            </a:r>
            <a:endParaRPr/>
          </a:p>
          <a:p>
            <a:pPr indent="-342900" lvl="0" marL="457200" rtl="0" algn="l">
              <a:spcBef>
                <a:spcPts val="1600"/>
              </a:spcBef>
              <a:spcAft>
                <a:spcPts val="0"/>
              </a:spcAft>
              <a:buSzPts val="1800"/>
              <a:buChar char="●"/>
            </a:pPr>
            <a:r>
              <a:rPr lang="en"/>
              <a:t>perspectiveapi.com/#/home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12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365" name="Google Shape;1365;p12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Saturday afternoon</a:t>
            </a:r>
            <a:endParaRPr b="1" sz="4800"/>
          </a:p>
          <a:p>
            <a:pPr indent="0" lvl="0" marL="0" rtl="0" algn="l">
              <a:spcBef>
                <a:spcPts val="0"/>
              </a:spcBef>
              <a:spcAft>
                <a:spcPts val="0"/>
              </a:spcAft>
              <a:buNone/>
            </a:pPr>
            <a:r>
              <a:rPr b="1" lang="en" sz="4800"/>
              <a:t>Session 5</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Data analysis &amp; R</a:t>
            </a:r>
            <a:endParaRPr sz="48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 the end of this session you will</a:t>
            </a:r>
            <a:endParaRPr/>
          </a:p>
        </p:txBody>
      </p:sp>
      <p:sp>
        <p:nvSpPr>
          <p:cNvPr id="1371" name="Google Shape;1371;p1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 R studio</a:t>
            </a:r>
            <a:endParaRPr/>
          </a:p>
          <a:p>
            <a:pPr indent="0" lvl="0" marL="0" rtl="0" algn="l">
              <a:spcBef>
                <a:spcPts val="1600"/>
              </a:spcBef>
              <a:spcAft>
                <a:spcPts val="0"/>
              </a:spcAft>
              <a:buNone/>
            </a:pPr>
            <a:r>
              <a:rPr lang="en"/>
              <a:t>Run basic descriptive stats on the data</a:t>
            </a:r>
            <a:endParaRPr/>
          </a:p>
          <a:p>
            <a:pPr indent="0" lvl="0" marL="0" rtl="0" algn="l">
              <a:spcBef>
                <a:spcPts val="1600"/>
              </a:spcBef>
              <a:spcAft>
                <a:spcPts val="1600"/>
              </a:spcAft>
              <a:buNone/>
            </a:pPr>
            <a:r>
              <a:rPr lang="en"/>
              <a:t>Run a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42"/>
          <p:cNvPicPr preferRelativeResize="0"/>
          <p:nvPr/>
        </p:nvPicPr>
        <p:blipFill>
          <a:blip r:embed="rId3">
            <a:alphaModFix/>
          </a:blip>
          <a:stretch>
            <a:fillRect/>
          </a:stretch>
        </p:blipFill>
        <p:spPr>
          <a:xfrm>
            <a:off x="76200" y="173925"/>
            <a:ext cx="9015725" cy="4539550"/>
          </a:xfrm>
          <a:prstGeom prst="rect">
            <a:avLst/>
          </a:prstGeom>
          <a:noFill/>
          <a:ln>
            <a:noFill/>
          </a:ln>
        </p:spPr>
      </p:pic>
      <p:sp>
        <p:nvSpPr>
          <p:cNvPr id="236" name="Google Shape;236;p42"/>
          <p:cNvSpPr txBox="1"/>
          <p:nvPr/>
        </p:nvSpPr>
        <p:spPr>
          <a:xfrm>
            <a:off x="1285875" y="4677975"/>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https://opensourcediversity.org/#basics </a:t>
            </a:r>
            <a:endParaRPr b="1" sz="1800">
              <a:solidFill>
                <a:srgbClr val="FFFFFF"/>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Installing R </a:t>
            </a:r>
            <a:endParaRPr/>
          </a:p>
        </p:txBody>
      </p:sp>
      <p:sp>
        <p:nvSpPr>
          <p:cNvPr id="1377" name="Google Shape;1377;p1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Studio  </a:t>
            </a:r>
            <a:endParaRPr/>
          </a:p>
          <a:p>
            <a:pPr indent="-342900" lvl="0" marL="457200" rtl="0" algn="l">
              <a:spcBef>
                <a:spcPts val="1600"/>
              </a:spcBef>
              <a:spcAft>
                <a:spcPts val="0"/>
              </a:spcAft>
              <a:buSzPts val="1800"/>
              <a:buChar char="●"/>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exploration: Plot histograms</a:t>
            </a:r>
            <a:endParaRPr/>
          </a:p>
        </p:txBody>
      </p:sp>
      <p:sp>
        <p:nvSpPr>
          <p:cNvPr id="1383" name="Google Shape;1383;p1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 101 &amp; Logistic regression</a:t>
            </a:r>
            <a:endParaRPr/>
          </a:p>
        </p:txBody>
      </p:sp>
      <p:sp>
        <p:nvSpPr>
          <p:cNvPr id="1389" name="Google Shape;1389;p1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Collinearity checks</a:t>
            </a:r>
            <a:endParaRPr/>
          </a:p>
        </p:txBody>
      </p:sp>
      <p:sp>
        <p:nvSpPr>
          <p:cNvPr id="1395" name="Google Shape;1395;p1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Running your analysis</a:t>
            </a:r>
            <a:endParaRPr/>
          </a:p>
        </p:txBody>
      </p:sp>
      <p:sp>
        <p:nvSpPr>
          <p:cNvPr id="1401" name="Google Shape;1401;p1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pic>
        <p:nvPicPr>
          <p:cNvPr id="1406" name="Google Shape;1406;p12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407" name="Google Shape;1407;p12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Sunday</a:t>
            </a:r>
            <a:r>
              <a:rPr b="1" lang="en" sz="4800"/>
              <a:t> morning</a:t>
            </a:r>
            <a:endParaRPr b="1" sz="4800"/>
          </a:p>
          <a:p>
            <a:pPr indent="0" lvl="0" marL="0" rtl="0" algn="l">
              <a:spcBef>
                <a:spcPts val="0"/>
              </a:spcBef>
              <a:spcAft>
                <a:spcPts val="0"/>
              </a:spcAft>
              <a:buNone/>
            </a:pPr>
            <a:r>
              <a:rPr b="1" lang="en" sz="4800"/>
              <a:t>Session 6</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Polish analysis results</a:t>
            </a:r>
            <a:endParaRPr sz="48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output: Interpreting the results</a:t>
            </a:r>
            <a:endParaRPr/>
          </a:p>
        </p:txBody>
      </p:sp>
      <p:sp>
        <p:nvSpPr>
          <p:cNvPr id="1413" name="Google Shape;1413;p1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pic>
        <p:nvPicPr>
          <p:cNvPr id="1418" name="Google Shape;1418;p13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419" name="Google Shape;1419;p13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Sunday morning</a:t>
            </a:r>
            <a:endParaRPr b="1" sz="4800"/>
          </a:p>
          <a:p>
            <a:pPr indent="0" lvl="0" marL="0" rtl="0" algn="l">
              <a:spcBef>
                <a:spcPts val="0"/>
              </a:spcBef>
              <a:spcAft>
                <a:spcPts val="0"/>
              </a:spcAft>
              <a:buNone/>
            </a:pPr>
            <a:r>
              <a:rPr b="1" lang="en" sz="4800"/>
              <a:t>Session 7</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Work on presentation</a:t>
            </a:r>
            <a:endParaRPr sz="48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Making your slides: Sections to include</a:t>
            </a:r>
            <a:endParaRPr/>
          </a:p>
        </p:txBody>
      </p:sp>
      <p:sp>
        <p:nvSpPr>
          <p:cNvPr id="1425" name="Google Shape;1425;p1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a:p>
            <a:pPr indent="0" lvl="0" marL="0" rtl="0" algn="l">
              <a:spcBef>
                <a:spcPts val="1600"/>
              </a:spcBef>
              <a:spcAft>
                <a:spcPts val="0"/>
              </a:spcAft>
              <a:buNone/>
            </a:pPr>
            <a:r>
              <a:rPr lang="en"/>
              <a:t>Highlights of your results</a:t>
            </a:r>
            <a:endParaRPr/>
          </a:p>
          <a:p>
            <a:pPr indent="0" lvl="0" marL="0" rtl="0" algn="l">
              <a:spcBef>
                <a:spcPts val="1600"/>
              </a:spcBef>
              <a:spcAft>
                <a:spcPts val="0"/>
              </a:spcAft>
              <a:buNone/>
            </a:pPr>
            <a:r>
              <a:rPr lang="en"/>
              <a:t>Method</a:t>
            </a:r>
            <a:endParaRPr/>
          </a:p>
          <a:p>
            <a:pPr indent="0" lvl="0" marL="0" rtl="0" algn="l">
              <a:spcBef>
                <a:spcPts val="1600"/>
              </a:spcBef>
              <a:spcAft>
                <a:spcPts val="0"/>
              </a:spcAft>
              <a:buNone/>
            </a:pPr>
            <a:r>
              <a:rPr lang="en"/>
              <a:t>Results</a:t>
            </a:r>
            <a:endParaRPr/>
          </a:p>
          <a:p>
            <a:pPr indent="0" lvl="0" marL="0" rtl="0" algn="l">
              <a:spcBef>
                <a:spcPts val="1600"/>
              </a:spcBef>
              <a:spcAft>
                <a:spcPts val="0"/>
              </a:spcAft>
              <a:buNone/>
            </a:pPr>
            <a:r>
              <a:rPr lang="en"/>
              <a:t>Conclusion</a:t>
            </a:r>
            <a:endParaRPr/>
          </a:p>
          <a:p>
            <a:pPr indent="0" lvl="0" marL="0" rtl="0" algn="l">
              <a:spcBef>
                <a:spcPts val="1600"/>
              </a:spcBef>
              <a:spcAft>
                <a:spcPts val="1600"/>
              </a:spcAft>
              <a:buNone/>
            </a:pPr>
            <a:r>
              <a:rPr lang="en"/>
              <a:t>Summary slide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32"/>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Designing your slides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